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media/image5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80" r:id="rId8"/>
    <p:sldMasterId id="2147483792" r:id="rId9"/>
    <p:sldMasterId id="2147483816" r:id="rId10"/>
    <p:sldMasterId id="2147483828" r:id="rId11"/>
    <p:sldMasterId id="2147483840" r:id="rId12"/>
  </p:sldMasterIdLst>
  <p:notesMasterIdLst>
    <p:notesMasterId r:id="rId152"/>
  </p:notesMasterIdLst>
  <p:handoutMasterIdLst>
    <p:handoutMasterId r:id="rId153"/>
  </p:handoutMasterIdLst>
  <p:sldIdLst>
    <p:sldId id="256" r:id="rId13"/>
    <p:sldId id="478" r:id="rId14"/>
    <p:sldId id="258" r:id="rId15"/>
    <p:sldId id="259" r:id="rId16"/>
    <p:sldId id="507" r:id="rId17"/>
    <p:sldId id="519" r:id="rId18"/>
    <p:sldId id="521" r:id="rId19"/>
    <p:sldId id="522" r:id="rId20"/>
    <p:sldId id="523" r:id="rId21"/>
    <p:sldId id="260" r:id="rId22"/>
    <p:sldId id="364" r:id="rId23"/>
    <p:sldId id="325" r:id="rId24"/>
    <p:sldId id="404" r:id="rId25"/>
    <p:sldId id="261" r:id="rId26"/>
    <p:sldId id="367" r:id="rId27"/>
    <p:sldId id="262" r:id="rId28"/>
    <p:sldId id="326" r:id="rId29"/>
    <p:sldId id="327" r:id="rId30"/>
    <p:sldId id="363" r:id="rId31"/>
    <p:sldId id="264" r:id="rId32"/>
    <p:sldId id="479" r:id="rId33"/>
    <p:sldId id="328" r:id="rId34"/>
    <p:sldId id="497" r:id="rId35"/>
    <p:sldId id="498" r:id="rId36"/>
    <p:sldId id="499" r:id="rId37"/>
    <p:sldId id="500" r:id="rId38"/>
    <p:sldId id="501" r:id="rId39"/>
    <p:sldId id="502" r:id="rId40"/>
    <p:sldId id="503" r:id="rId41"/>
    <p:sldId id="267" r:id="rId42"/>
    <p:sldId id="330" r:id="rId43"/>
    <p:sldId id="515" r:id="rId44"/>
    <p:sldId id="516" r:id="rId45"/>
    <p:sldId id="270" r:id="rId46"/>
    <p:sldId id="331" r:id="rId47"/>
    <p:sldId id="271" r:id="rId48"/>
    <p:sldId id="510" r:id="rId49"/>
    <p:sldId id="371" r:id="rId50"/>
    <p:sldId id="372" r:id="rId51"/>
    <p:sldId id="373" r:id="rId52"/>
    <p:sldId id="374" r:id="rId53"/>
    <p:sldId id="375" r:id="rId54"/>
    <p:sldId id="524" r:id="rId55"/>
    <p:sldId id="525" r:id="rId56"/>
    <p:sldId id="408" r:id="rId57"/>
    <p:sldId id="409" r:id="rId58"/>
    <p:sldId id="378" r:id="rId59"/>
    <p:sldId id="379" r:id="rId60"/>
    <p:sldId id="380" r:id="rId61"/>
    <p:sldId id="416" r:id="rId62"/>
    <p:sldId id="417" r:id="rId63"/>
    <p:sldId id="513" r:id="rId64"/>
    <p:sldId id="511" r:id="rId65"/>
    <p:sldId id="484" r:id="rId66"/>
    <p:sldId id="485" r:id="rId67"/>
    <p:sldId id="486" r:id="rId68"/>
    <p:sldId id="488" r:id="rId69"/>
    <p:sldId id="490" r:id="rId70"/>
    <p:sldId id="491" r:id="rId71"/>
    <p:sldId id="493" r:id="rId72"/>
    <p:sldId id="495" r:id="rId73"/>
    <p:sldId id="496" r:id="rId74"/>
    <p:sldId id="381" r:id="rId75"/>
    <p:sldId id="273" r:id="rId76"/>
    <p:sldId id="274" r:id="rId77"/>
    <p:sldId id="277" r:id="rId78"/>
    <p:sldId id="514" r:id="rId79"/>
    <p:sldId id="386" r:id="rId80"/>
    <p:sldId id="387" r:id="rId81"/>
    <p:sldId id="388" r:id="rId82"/>
    <p:sldId id="389" r:id="rId83"/>
    <p:sldId id="390" r:id="rId84"/>
    <p:sldId id="391" r:id="rId85"/>
    <p:sldId id="281" r:id="rId86"/>
    <p:sldId id="282" r:id="rId87"/>
    <p:sldId id="392" r:id="rId88"/>
    <p:sldId id="393" r:id="rId89"/>
    <p:sldId id="394" r:id="rId90"/>
    <p:sldId id="395" r:id="rId91"/>
    <p:sldId id="396" r:id="rId92"/>
    <p:sldId id="397" r:id="rId93"/>
    <p:sldId id="419" r:id="rId94"/>
    <p:sldId id="420" r:id="rId95"/>
    <p:sldId id="421" r:id="rId96"/>
    <p:sldId id="422" r:id="rId97"/>
    <p:sldId id="423" r:id="rId98"/>
    <p:sldId id="424" r:id="rId99"/>
    <p:sldId id="425" r:id="rId100"/>
    <p:sldId id="504" r:id="rId101"/>
    <p:sldId id="426" r:id="rId102"/>
    <p:sldId id="505" r:id="rId103"/>
    <p:sldId id="427" r:id="rId104"/>
    <p:sldId id="506" r:id="rId105"/>
    <p:sldId id="428" r:id="rId106"/>
    <p:sldId id="429" r:id="rId107"/>
    <p:sldId id="430" r:id="rId108"/>
    <p:sldId id="431" r:id="rId109"/>
    <p:sldId id="432" r:id="rId110"/>
    <p:sldId id="433" r:id="rId111"/>
    <p:sldId id="480" r:id="rId112"/>
    <p:sldId id="438" r:id="rId113"/>
    <p:sldId id="512" r:id="rId114"/>
    <p:sldId id="441" r:id="rId115"/>
    <p:sldId id="442" r:id="rId116"/>
    <p:sldId id="443" r:id="rId117"/>
    <p:sldId id="444" r:id="rId118"/>
    <p:sldId id="445" r:id="rId119"/>
    <p:sldId id="446" r:id="rId120"/>
    <p:sldId id="447" r:id="rId121"/>
    <p:sldId id="448" r:id="rId122"/>
    <p:sldId id="449" r:id="rId123"/>
    <p:sldId id="450" r:id="rId124"/>
    <p:sldId id="451" r:id="rId125"/>
    <p:sldId id="452" r:id="rId126"/>
    <p:sldId id="453" r:id="rId127"/>
    <p:sldId id="455" r:id="rId128"/>
    <p:sldId id="456" r:id="rId129"/>
    <p:sldId id="457" r:id="rId130"/>
    <p:sldId id="458" r:id="rId131"/>
    <p:sldId id="459" r:id="rId132"/>
    <p:sldId id="460" r:id="rId133"/>
    <p:sldId id="461" r:id="rId134"/>
    <p:sldId id="462" r:id="rId135"/>
    <p:sldId id="463" r:id="rId136"/>
    <p:sldId id="464" r:id="rId137"/>
    <p:sldId id="465" r:id="rId138"/>
    <p:sldId id="466" r:id="rId139"/>
    <p:sldId id="467" r:id="rId140"/>
    <p:sldId id="468" r:id="rId141"/>
    <p:sldId id="469" r:id="rId142"/>
    <p:sldId id="470" r:id="rId143"/>
    <p:sldId id="471" r:id="rId144"/>
    <p:sldId id="472" r:id="rId145"/>
    <p:sldId id="473" r:id="rId146"/>
    <p:sldId id="475" r:id="rId147"/>
    <p:sldId id="476" r:id="rId148"/>
    <p:sldId id="477" r:id="rId149"/>
    <p:sldId id="518" r:id="rId150"/>
    <p:sldId id="353" r:id="rId15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99CC"/>
    <a:srgbClr val="6600CC"/>
    <a:srgbClr val="0066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61" autoAdjust="0"/>
  </p:normalViewPr>
  <p:slideViewPr>
    <p:cSldViewPr>
      <p:cViewPr varScale="1">
        <p:scale>
          <a:sx n="68" d="100"/>
          <a:sy n="68" d="100"/>
        </p:scale>
        <p:origin x="1284" y="72"/>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slide" Target="slides/slide139.xml"/><Relationship Id="rId156" Type="http://schemas.openxmlformats.org/officeDocument/2006/relationships/theme" Target="theme/theme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handoutMaster" Target="handoutMasters/handoutMaster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presProps" Target="presProps.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1800" b="1" i="0" u="none" strike="noStrike" kern="1200" baseline="0">
                <a:solidFill>
                  <a:srgbClr val="000000"/>
                </a:solidFill>
                <a:latin typeface="Gill Sans MT"/>
              </a:defRPr>
            </a:pPr>
            <a:r>
              <a:rPr lang="en-US" sz="1800" b="1" i="0" u="none" strike="noStrike" kern="1200" cap="none" spc="0" baseline="0">
                <a:solidFill>
                  <a:srgbClr val="000000"/>
                </a:solidFill>
                <a:uFillTx/>
                <a:latin typeface="Gill Sans MT"/>
                <a:ea typeface="+mn-ea"/>
                <a:cs typeface="+mn-cs"/>
              </a:rPr>
              <a:t>GRADING AVG  ON SCALE OF 3</a:t>
            </a:r>
          </a:p>
        </c:rich>
      </c:tx>
      <c:overlay val="0"/>
      <c:spPr>
        <a:noFill/>
        <a:ln>
          <a:noFill/>
        </a:ln>
      </c:spPr>
    </c:title>
    <c:autoTitleDeleted val="0"/>
    <c:plotArea>
      <c:layout/>
      <c:barChart>
        <c:barDir val="col"/>
        <c:grouping val="clustered"/>
        <c:varyColors val="0"/>
        <c:ser>
          <c:idx val="0"/>
          <c:order val="0"/>
          <c:tx>
            <c:v>GRADING AVG  ON SCALE OF 3</c:v>
          </c:tx>
          <c:spPr>
            <a:solidFill>
              <a:srgbClr val="7030A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8E7A-4121-91D7-8A755A9B43FF}"/>
              </c:ext>
            </c:extLst>
          </c:dPt>
          <c:dPt>
            <c:idx val="2"/>
            <c:invertIfNegative val="0"/>
            <c:bubble3D val="0"/>
            <c:spPr>
              <a:solidFill>
                <a:srgbClr val="00B0F0"/>
              </a:solidFill>
              <a:ln>
                <a:noFill/>
              </a:ln>
            </c:spPr>
            <c:extLst>
              <c:ext xmlns:c16="http://schemas.microsoft.com/office/drawing/2014/chart" uri="{C3380CC4-5D6E-409C-BE32-E72D297353CC}">
                <c16:uniqueId val="{00000003-8E7A-4121-91D7-8A755A9B43FF}"/>
              </c:ext>
            </c:extLst>
          </c:dPt>
          <c:cat>
            <c:strLit>
              <c:ptCount val="4"/>
              <c:pt idx="0">
                <c:v>CO1</c:v>
              </c:pt>
              <c:pt idx="1">
                <c:v>CO2</c:v>
              </c:pt>
              <c:pt idx="2">
                <c:v>CO3</c:v>
              </c:pt>
              <c:pt idx="3">
                <c:v>CO4</c:v>
              </c:pt>
            </c:strLit>
          </c:cat>
          <c:val>
            <c:numLit>
              <c:formatCode>General</c:formatCode>
              <c:ptCount val="4"/>
              <c:pt idx="0">
                <c:v>2.7777777777777777</c:v>
              </c:pt>
              <c:pt idx="1">
                <c:v>2.7777777777777777</c:v>
              </c:pt>
              <c:pt idx="2">
                <c:v>2.5555555555555554</c:v>
              </c:pt>
              <c:pt idx="3">
                <c:v>2.5555555555555554</c:v>
              </c:pt>
            </c:numLit>
          </c:val>
          <c:extLst>
            <c:ext xmlns:c16="http://schemas.microsoft.com/office/drawing/2014/chart" uri="{C3380CC4-5D6E-409C-BE32-E72D297353CC}">
              <c16:uniqueId val="{00000004-8E7A-4121-91D7-8A755A9B43FF}"/>
            </c:ext>
          </c:extLst>
        </c:ser>
        <c:dLbls>
          <c:showLegendKey val="0"/>
          <c:showVal val="0"/>
          <c:showCatName val="0"/>
          <c:showSerName val="0"/>
          <c:showPercent val="0"/>
          <c:showBubbleSize val="0"/>
        </c:dLbls>
        <c:gapWidth val="150"/>
        <c:axId val="376737464"/>
        <c:axId val="376735896"/>
      </c:barChart>
      <c:valAx>
        <c:axId val="376735896"/>
        <c:scaling>
          <c:orientation val="minMax"/>
        </c:scaling>
        <c:delete val="0"/>
        <c:axPos val="l"/>
        <c:majorGridlines>
          <c:spPr>
            <a:ln w="9528">
              <a:solidFill>
                <a:srgbClr val="89898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r>
                  <a:rPr lang="en-US" sz="1100" b="1" i="0" u="none" strike="noStrike" kern="1200" cap="none" spc="0" baseline="0">
                    <a:solidFill>
                      <a:srgbClr val="000000"/>
                    </a:solidFill>
                    <a:uFillTx/>
                    <a:latin typeface="Gill Sans MT"/>
                    <a:ea typeface="+mn-ea"/>
                    <a:cs typeface="+mn-cs"/>
                  </a:rPr>
                  <a:t>AVERAGE GRADING</a:t>
                </a:r>
              </a:p>
            </c:rich>
          </c:tx>
          <c:overlay val="0"/>
          <c:spPr>
            <a:noFill/>
            <a:ln>
              <a:noFill/>
            </a:ln>
          </c:spPr>
        </c:title>
        <c:numFmt formatCode="0.00" sourceLinked="0"/>
        <c:majorTickMark val="out"/>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0" i="0" u="none" strike="noStrike" kern="1200" baseline="0">
                <a:solidFill>
                  <a:srgbClr val="000000"/>
                </a:solidFill>
                <a:latin typeface="Gill Sans MT"/>
              </a:defRPr>
            </a:pPr>
            <a:endParaRPr lang="en-US"/>
          </a:p>
        </c:txPr>
        <c:crossAx val="376737464"/>
        <c:crosses val="autoZero"/>
        <c:crossBetween val="between"/>
      </c:valAx>
      <c:catAx>
        <c:axId val="376737464"/>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700" b="1" i="0" u="none" strike="noStrike" kern="1200" baseline="0">
                    <a:solidFill>
                      <a:srgbClr val="000000"/>
                    </a:solidFill>
                    <a:latin typeface="Gill Sans MT"/>
                  </a:defRPr>
                </a:pPr>
                <a:r>
                  <a:rPr lang="en-US" sz="700" b="1" i="0" u="none" strike="noStrike" kern="1200" cap="none" spc="0" baseline="0">
                    <a:solidFill>
                      <a:srgbClr val="000000"/>
                    </a:solidFill>
                    <a:uFillTx/>
                    <a:latin typeface="Gill Sans MT"/>
                    <a:ea typeface="+mn-ea"/>
                    <a:cs typeface="+mn-cs"/>
                  </a:rPr>
                  <a:t>COURSE OUTCOME</a:t>
                </a:r>
              </a:p>
            </c:rich>
          </c:tx>
          <c:overlay val="0"/>
          <c:spPr>
            <a:noFill/>
            <a:ln>
              <a:noFill/>
            </a:ln>
          </c:spPr>
        </c:title>
        <c:numFmt formatCode="General" sourceLinked="0"/>
        <c:majorTickMark val="none"/>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endParaRPr lang="en-US"/>
          </a:p>
        </c:txPr>
        <c:crossAx val="376735896"/>
        <c:crossesAt val="0"/>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9DF606-2249-4A90-965F-1327D962D8C3}" type="datetimeFigureOut">
              <a:rPr lang="en-US" smtClean="0"/>
              <a:t>9/26/2023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A4A63-62A4-4565-B690-FD6A3C2FF323}" type="slidenum">
              <a:rPr lang="en-US" smtClean="0"/>
              <a:t>‹#›</a:t>
            </a:fld>
            <a:endParaRPr lang="en-US"/>
          </a:p>
        </p:txBody>
      </p:sp>
    </p:spTree>
    <p:extLst>
      <p:ext uri="{BB962C8B-B14F-4D97-AF65-F5344CB8AC3E}">
        <p14:creationId xmlns:p14="http://schemas.microsoft.com/office/powerpoint/2010/main" val="1482144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9E64-11D0-41A6-BA6C-05FAABE21BAE}" type="datetimeFigureOut">
              <a:rPr lang="en-US" smtClean="0"/>
              <a:t>9/26/2023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5F582-62A2-4B8E-8DFB-901C7DB03651}" type="slidenum">
              <a:rPr lang="en-US" smtClean="0"/>
              <a:t>‹#›</a:t>
            </a:fld>
            <a:endParaRPr lang="en-US"/>
          </a:p>
        </p:txBody>
      </p:sp>
    </p:spTree>
    <p:extLst>
      <p:ext uri="{BB962C8B-B14F-4D97-AF65-F5344CB8AC3E}">
        <p14:creationId xmlns:p14="http://schemas.microsoft.com/office/powerpoint/2010/main" val="745445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6618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03784B-A0B3-49E3-85D3-D19459BFFF57}" type="slidenum">
              <a:rPr lang="en-IN" smtClean="0">
                <a:solidFill>
                  <a:prstClr val="black"/>
                </a:solidFill>
              </a:rPr>
              <a:pPr/>
              <a:t>46</a:t>
            </a:fld>
            <a:endParaRPr lang="en-IN">
              <a:solidFill>
                <a:prstClr val="black"/>
              </a:solidFill>
            </a:endParaRPr>
          </a:p>
        </p:txBody>
      </p:sp>
    </p:spTree>
    <p:extLst>
      <p:ext uri="{BB962C8B-B14F-4D97-AF65-F5344CB8AC3E}">
        <p14:creationId xmlns:p14="http://schemas.microsoft.com/office/powerpoint/2010/main" val="272330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236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54102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74896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18351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10</a:t>
            </a:fld>
            <a:endParaRPr lang="en-US"/>
          </a:p>
        </p:txBody>
      </p:sp>
    </p:spTree>
    <p:extLst>
      <p:ext uri="{BB962C8B-B14F-4D97-AF65-F5344CB8AC3E}">
        <p14:creationId xmlns:p14="http://schemas.microsoft.com/office/powerpoint/2010/main" val="3137831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58674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162160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3694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13474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465910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02011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176797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C65F582-62A2-4B8E-8DFB-901C7DB03651}"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4265278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102</a:t>
            </a:fld>
            <a:endParaRPr lang="en-US"/>
          </a:p>
        </p:txBody>
      </p:sp>
    </p:spTree>
    <p:extLst>
      <p:ext uri="{BB962C8B-B14F-4D97-AF65-F5344CB8AC3E}">
        <p14:creationId xmlns:p14="http://schemas.microsoft.com/office/powerpoint/2010/main" val="2641086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92826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14</a:t>
            </a:fld>
            <a:endParaRPr lang="en-US"/>
          </a:p>
        </p:txBody>
      </p:sp>
    </p:spTree>
    <p:extLst>
      <p:ext uri="{BB962C8B-B14F-4D97-AF65-F5344CB8AC3E}">
        <p14:creationId xmlns:p14="http://schemas.microsoft.com/office/powerpoint/2010/main" val="260395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385285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301395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979620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917823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180544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243563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876892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813362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701261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61738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16</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4277386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4019351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3516393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443981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641255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843432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665744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3942317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2411178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413219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17</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1843151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069913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1531604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1974716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2700480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804609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3850032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827667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3981603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178587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18</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153323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2409204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3770238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298616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23</a:t>
            </a:fld>
            <a:endParaRPr lang="en-US"/>
          </a:p>
        </p:txBody>
      </p:sp>
    </p:spTree>
    <p:extLst>
      <p:ext uri="{BB962C8B-B14F-4D97-AF65-F5344CB8AC3E}">
        <p14:creationId xmlns:p14="http://schemas.microsoft.com/office/powerpoint/2010/main" val="250729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F582-62A2-4B8E-8DFB-901C7DB03651}" type="slidenum">
              <a:rPr lang="en-US" smtClean="0"/>
              <a:t>27</a:t>
            </a:fld>
            <a:endParaRPr lang="en-US"/>
          </a:p>
        </p:txBody>
      </p:sp>
    </p:spTree>
    <p:extLst>
      <p:ext uri="{BB962C8B-B14F-4D97-AF65-F5344CB8AC3E}">
        <p14:creationId xmlns:p14="http://schemas.microsoft.com/office/powerpoint/2010/main" val="153067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36</a:t>
            </a:fld>
            <a:endParaRPr lang="en-US"/>
          </a:p>
        </p:txBody>
      </p:sp>
    </p:spTree>
    <p:extLst>
      <p:ext uri="{BB962C8B-B14F-4D97-AF65-F5344CB8AC3E}">
        <p14:creationId xmlns:p14="http://schemas.microsoft.com/office/powerpoint/2010/main" val="10674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317608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692402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4926476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48119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478799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512341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215521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1"/>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885359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04"/>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098337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2402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0"/>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1"/>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15177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IN"/>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42401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709725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IN"/>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078468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27845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73797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665068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353092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77284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IN"/>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0995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973880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47479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524815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2765609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156310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068658053"/>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815409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29960452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300350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pPr/>
              <a:t>‹#›</a:t>
            </a:fld>
            <a:endParaRPr lang="en-US"/>
          </a:p>
        </p:txBody>
      </p:sp>
    </p:spTree>
    <p:extLst>
      <p:ext uri="{BB962C8B-B14F-4D97-AF65-F5344CB8AC3E}">
        <p14:creationId xmlns:p14="http://schemas.microsoft.com/office/powerpoint/2010/main" val="38741235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extLst>
      <p:ext uri="{BB962C8B-B14F-4D97-AF65-F5344CB8AC3E}">
        <p14:creationId xmlns:p14="http://schemas.microsoft.com/office/powerpoint/2010/main" val="6134199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819496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extLst>
      <p:ext uri="{BB962C8B-B14F-4D97-AF65-F5344CB8AC3E}">
        <p14:creationId xmlns:p14="http://schemas.microsoft.com/office/powerpoint/2010/main" val="32467553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0985119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extLst>
      <p:ext uri="{BB962C8B-B14F-4D97-AF65-F5344CB8AC3E}">
        <p14:creationId xmlns:p14="http://schemas.microsoft.com/office/powerpoint/2010/main" val="28258288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988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0879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43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184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671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6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t>‹#›</a:t>
            </a:fld>
            <a:endParaRPr lang="en-US"/>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7565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9027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436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3638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3369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688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172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5361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7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81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38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175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1013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17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25810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16742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17700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17437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2667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239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t>‹#›</a:t>
            </a:fld>
            <a:endParaRPr lang="en-US"/>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75567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50485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90130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3541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0936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74451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294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912574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593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03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7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20917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9384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5625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928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85267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8180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7534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673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22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3895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5775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107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0682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28989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1081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7748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3"/>
          <p:cNvSpPr txBox="1">
            <a:spLocks noGrp="1"/>
          </p:cNvSpPr>
          <p:nvPr>
            <p:ph type="ctrTitle"/>
          </p:nvPr>
        </p:nvSpPr>
        <p:spPr>
          <a:xfrm>
            <a:off x="1551943" y="359898"/>
            <a:ext cx="8023860" cy="1472184"/>
          </a:xfrm>
        </p:spPr>
        <p:txBody>
          <a:bodyPr anchor="b"/>
          <a:lstStyle>
            <a:lvl1pPr>
              <a:defRPr/>
            </a:lvl1pPr>
          </a:lstStyle>
          <a:p>
            <a:pPr lvl="0"/>
            <a:r>
              <a:rPr lang="en-US"/>
              <a:t>Click to edit Master title style</a:t>
            </a:r>
          </a:p>
        </p:txBody>
      </p:sp>
      <p:sp>
        <p:nvSpPr>
          <p:cNvPr id="3" name="Subtitle 21"/>
          <p:cNvSpPr txBox="1">
            <a:spLocks noGrp="1"/>
          </p:cNvSpPr>
          <p:nvPr>
            <p:ph type="subTitle" idx="1"/>
          </p:nvPr>
        </p:nvSpPr>
        <p:spPr>
          <a:xfrm>
            <a:off x="1551943" y="1850060"/>
            <a:ext cx="8023860" cy="1752603"/>
          </a:xfrm>
        </p:spPr>
        <p:txBody>
          <a:bodyPr tIns="0"/>
          <a:lstStyle>
            <a:lvl1pPr marL="27432" indent="0">
              <a:buNone/>
              <a:defRPr sz="2600">
                <a:solidFill>
                  <a:srgbClr val="320E04"/>
                </a:solidFill>
              </a:defRPr>
            </a:lvl1pPr>
          </a:lstStyle>
          <a:p>
            <a:pPr lvl="0"/>
            <a:r>
              <a:rPr lang="en-US"/>
              <a:t>Click to edit Master subtitle style</a:t>
            </a:r>
          </a:p>
        </p:txBody>
      </p:sp>
      <p:sp>
        <p:nvSpPr>
          <p:cNvPr id="4" name="Date Placeholder 6"/>
          <p:cNvSpPr txBox="1">
            <a:spLocks noGrp="1"/>
          </p:cNvSpPr>
          <p:nvPr>
            <p:ph type="dt" sz="half" idx="7"/>
          </p:nvPr>
        </p:nvSpPr>
        <p:spPr/>
        <p:txBody>
          <a:bodyPr/>
          <a:lstStyle>
            <a:lvl1pPr>
              <a:defRPr/>
            </a:lvl1pPr>
          </a:lstStyle>
          <a:p>
            <a:fld id="{F4CD2CE9-A3F0-4541-9573-E72E4BEBF785}" type="datetime1">
              <a:rPr lang="en-US"/>
              <a:pPr/>
              <a:t>9/26/2023</a:t>
            </a:fld>
            <a:endParaRPr/>
          </a:p>
        </p:txBody>
      </p:sp>
      <p:sp>
        <p:nvSpPr>
          <p:cNvPr id="5" name="Footer Placeholder 19"/>
          <p:cNvSpPr txBox="1">
            <a:spLocks noGrp="1"/>
          </p:cNvSpPr>
          <p:nvPr>
            <p:ph type="ftr" sz="quarter" idx="9"/>
          </p:nvPr>
        </p:nvSpPr>
        <p:spPr/>
        <p:txBody>
          <a:bodyPr/>
          <a:lstStyle>
            <a:lvl1pPr>
              <a:defRPr/>
            </a:lvl1pPr>
          </a:lstStyle>
          <a:p>
            <a:endParaRPr/>
          </a:p>
        </p:txBody>
      </p:sp>
      <p:sp>
        <p:nvSpPr>
          <p:cNvPr id="6" name="Slide Number Placeholder 9"/>
          <p:cNvSpPr txBox="1">
            <a:spLocks noGrp="1"/>
          </p:cNvSpPr>
          <p:nvPr>
            <p:ph type="sldNum" sz="quarter" idx="8"/>
          </p:nvPr>
        </p:nvSpPr>
        <p:spPr/>
        <p:txBody>
          <a:bodyPr/>
          <a:lstStyle>
            <a:lvl1pPr>
              <a:defRPr/>
            </a:lvl1pPr>
          </a:lstStyle>
          <a:p>
            <a:fld id="{0F9AAB37-10C7-4ECC-900C-F1754AA6F5AC}" type="slidenum">
              <a:rPr/>
              <a:pPr/>
              <a:t>‹#›</a:t>
            </a:fld>
            <a:endParaRPr/>
          </a:p>
        </p:txBody>
      </p:sp>
      <p:sp>
        <p:nvSpPr>
          <p:cNvPr id="7" name="Oval 7"/>
          <p:cNvSpPr/>
          <p:nvPr/>
        </p:nvSpPr>
        <p:spPr>
          <a:xfrm>
            <a:off x="998217" y="1413799"/>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8" name="Oval 8"/>
          <p:cNvSpPr/>
          <p:nvPr/>
        </p:nvSpPr>
        <p:spPr>
          <a:xfrm>
            <a:off x="1253604" y="1345018"/>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337077567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E5293488-7340-4275-AA0D-A77FD3F7449F}" type="datetime1">
              <a:rPr lang="en-US"/>
              <a:pPr/>
              <a:t>9/26/2023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4306315-5E13-4B2A-B7CA-F4A5DD6F8CC5}" type="slidenum">
              <a:rPr/>
              <a:pPr/>
              <a:t>‹#›</a:t>
            </a:fld>
            <a:endParaRPr/>
          </a:p>
        </p:txBody>
      </p:sp>
    </p:spTree>
    <p:extLst>
      <p:ext uri="{BB962C8B-B14F-4D97-AF65-F5344CB8AC3E}">
        <p14:creationId xmlns:p14="http://schemas.microsoft.com/office/powerpoint/2010/main" val="71828737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6"/>
          <p:cNvSpPr/>
          <p:nvPr/>
        </p:nvSpPr>
        <p:spPr>
          <a:xfrm>
            <a:off x="2473132" y="-54"/>
            <a:ext cx="7429500"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Title 1"/>
          <p:cNvSpPr txBox="1">
            <a:spLocks noGrp="1"/>
          </p:cNvSpPr>
          <p:nvPr>
            <p:ph type="title"/>
          </p:nvPr>
        </p:nvSpPr>
        <p:spPr>
          <a:xfrm>
            <a:off x="2793254" y="2600325"/>
            <a:ext cx="6934200" cy="2286000"/>
          </a:xfrm>
        </p:spPr>
        <p:txBody>
          <a:bodyPr anchor="t"/>
          <a:lstStyle>
            <a:lvl1pPr>
              <a:lnSpc>
                <a:spcPts val="4500"/>
              </a:lnSpc>
              <a:defRPr sz="4000" b="1" cap="all"/>
            </a:lvl1pPr>
          </a:lstStyle>
          <a:p>
            <a:pPr lvl="0"/>
            <a:r>
              <a:rPr lang="en-US"/>
              <a:t>Click to edit Master title style</a:t>
            </a:r>
          </a:p>
        </p:txBody>
      </p:sp>
      <p:sp>
        <p:nvSpPr>
          <p:cNvPr id="4" name="Text Placeholder 2"/>
          <p:cNvSpPr txBox="1">
            <a:spLocks noGrp="1"/>
          </p:cNvSpPr>
          <p:nvPr>
            <p:ph type="body" idx="1"/>
          </p:nvPr>
        </p:nvSpPr>
        <p:spPr>
          <a:xfrm>
            <a:off x="2793254" y="1066803"/>
            <a:ext cx="6934200" cy="1509710"/>
          </a:xfrm>
        </p:spPr>
        <p:txBody>
          <a:bodyPr anchor="b"/>
          <a:lstStyle>
            <a:lvl1pPr marL="18288" indent="0">
              <a:lnSpc>
                <a:spcPts val="2300"/>
              </a:lnSpc>
              <a:spcBef>
                <a:spcPts val="0"/>
              </a:spcBef>
              <a:buNone/>
              <a:defRPr sz="2000">
                <a:solidFill>
                  <a:srgbClr val="320E04"/>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fld id="{30DC7B35-8448-4D6B-A111-E01663F2DF8B}" type="datetime1">
              <a:rPr lang="en-US"/>
              <a:pPr/>
              <a:t>9/26/2023</a:t>
            </a:fld>
            <a:endParaRPr/>
          </a:p>
        </p:txBody>
      </p:sp>
      <p:sp>
        <p:nvSpPr>
          <p:cNvPr id="6" name="Footer Placeholder 4"/>
          <p:cNvSpPr txBox="1">
            <a:spLocks noGrp="1"/>
          </p:cNvSpPr>
          <p:nvPr>
            <p:ph type="ftr" sz="quarter" idx="9"/>
          </p:nvPr>
        </p:nvSpPr>
        <p:spPr/>
        <p:txBody>
          <a:bodyPr/>
          <a:lstStyle>
            <a:lvl1pPr>
              <a:defRPr/>
            </a:lvl1pPr>
          </a:lstStyle>
          <a:p>
            <a:endParaRPr/>
          </a:p>
        </p:txBody>
      </p:sp>
      <p:sp>
        <p:nvSpPr>
          <p:cNvPr id="7" name="Slide Number Placeholder 5"/>
          <p:cNvSpPr txBox="1">
            <a:spLocks noGrp="1"/>
          </p:cNvSpPr>
          <p:nvPr>
            <p:ph type="sldNum" sz="quarter" idx="8"/>
          </p:nvPr>
        </p:nvSpPr>
        <p:spPr/>
        <p:txBody>
          <a:bodyPr/>
          <a:lstStyle>
            <a:lvl1pPr>
              <a:defRPr/>
            </a:lvl1pPr>
          </a:lstStyle>
          <a:p>
            <a:fld id="{D45B60C8-93AB-4A1B-BC61-F6C981F0921C}" type="slidenum">
              <a:rPr/>
              <a:pPr/>
              <a:t>‹#›</a:t>
            </a:fld>
            <a:endParaRPr/>
          </a:p>
        </p:txBody>
      </p:sp>
      <p:sp>
        <p:nvSpPr>
          <p:cNvPr id="8" name="Rectangle 9"/>
          <p:cNvSpPr/>
          <p:nvPr/>
        </p:nvSpPr>
        <p:spPr>
          <a:xfrm>
            <a:off x="2476500" y="0"/>
            <a:ext cx="82546"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Oval 7"/>
          <p:cNvSpPr/>
          <p:nvPr/>
        </p:nvSpPr>
        <p:spPr>
          <a:xfrm>
            <a:off x="2353348" y="2814660"/>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10" name="Oval 8"/>
          <p:cNvSpPr/>
          <p:nvPr/>
        </p:nvSpPr>
        <p:spPr>
          <a:xfrm>
            <a:off x="2608735" y="2745870"/>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23811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55524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71576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567A464C-F27E-4F2C-9F9C-0DB6D81E6FE2}" type="datetime1">
              <a:rPr lang="en-US"/>
              <a:pPr/>
              <a:t>9/26/2023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F22DF08-5EE7-438F-A178-39553AD62921}" type="slidenum">
              <a:rPr/>
              <a:pPr/>
              <a:t>‹#›</a:t>
            </a:fld>
            <a:endParaRPr/>
          </a:p>
        </p:txBody>
      </p:sp>
    </p:spTree>
    <p:extLst>
      <p:ext uri="{BB962C8B-B14F-4D97-AF65-F5344CB8AC3E}">
        <p14:creationId xmlns:p14="http://schemas.microsoft.com/office/powerpoint/2010/main" val="53882303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 y="5160334"/>
            <a:ext cx="8915400" cy="1143000"/>
          </a:xfrm>
        </p:spPr>
        <p:txBody>
          <a:bodyPr anchorCtr="1"/>
          <a:lstStyle>
            <a:lvl1pPr algn="ctr">
              <a:defRPr sz="4500" b="1"/>
            </a:lvl1pPr>
          </a:lstStyle>
          <a:p>
            <a:pPr lvl="0"/>
            <a:r>
              <a:rPr lang="en-US"/>
              <a:t>Click to edit Master title style</a:t>
            </a:r>
          </a:p>
        </p:txBody>
      </p:sp>
      <p:sp>
        <p:nvSpPr>
          <p:cNvPr id="3" name="Text Placeholder 2"/>
          <p:cNvSpPr txBox="1">
            <a:spLocks noGrp="1"/>
          </p:cNvSpPr>
          <p:nvPr>
            <p:ph type="body" idx="1"/>
          </p:nvPr>
        </p:nvSpPr>
        <p:spPr>
          <a:xfrm>
            <a:off x="49530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4" name="Text Placeholder 3"/>
          <p:cNvSpPr txBox="1">
            <a:spLocks noGrp="1"/>
          </p:cNvSpPr>
          <p:nvPr>
            <p:ph type="body" idx="3"/>
          </p:nvPr>
        </p:nvSpPr>
        <p:spPr>
          <a:xfrm>
            <a:off x="505206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5" name="Content Placeholder 4"/>
          <p:cNvSpPr txBox="1">
            <a:spLocks noGrp="1"/>
          </p:cNvSpPr>
          <p:nvPr>
            <p:ph idx="2"/>
          </p:nvPr>
        </p:nvSpPr>
        <p:spPr>
          <a:xfrm>
            <a:off x="49530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505206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704FF92D-A572-41B0-89C5-0CFCAE98C997}" type="datetime1">
              <a:rPr lang="en-US"/>
              <a:pPr/>
              <a:t>9/26/2023</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903A3DEF-04C0-4E59-8B0C-04C71A7832D4}" type="slidenum">
              <a:rPr/>
              <a:pPr/>
              <a:t>‹#›</a:t>
            </a:fld>
            <a:endParaRPr/>
          </a:p>
        </p:txBody>
      </p:sp>
    </p:spTree>
    <p:extLst>
      <p:ext uri="{BB962C8B-B14F-4D97-AF65-F5344CB8AC3E}">
        <p14:creationId xmlns:p14="http://schemas.microsoft.com/office/powerpoint/2010/main" val="3728656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8DF90247-BBC6-4C16-9254-1B5397815AFC}" type="datetime1">
              <a:rPr lang="en-US"/>
              <a:pPr/>
              <a:t>9/26/2023</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055C5ED-A93F-4A1D-ACC9-5E0F31D40551}" type="slidenum">
              <a:rPr/>
              <a:pPr/>
              <a:t>‹#›</a:t>
            </a:fld>
            <a:endParaRPr/>
          </a:p>
        </p:txBody>
      </p:sp>
    </p:spTree>
    <p:extLst>
      <p:ext uri="{BB962C8B-B14F-4D97-AF65-F5344CB8AC3E}">
        <p14:creationId xmlns:p14="http://schemas.microsoft.com/office/powerpoint/2010/main" val="266451216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1099566" y="0"/>
            <a:ext cx="8806434" cy="6858000"/>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Date Placeholder 1"/>
          <p:cNvSpPr txBox="1">
            <a:spLocks noGrp="1"/>
          </p:cNvSpPr>
          <p:nvPr>
            <p:ph type="dt" sz="half" idx="7"/>
          </p:nvPr>
        </p:nvSpPr>
        <p:spPr/>
        <p:txBody>
          <a:bodyPr/>
          <a:lstStyle>
            <a:lvl1pPr>
              <a:defRPr/>
            </a:lvl1pPr>
          </a:lstStyle>
          <a:p>
            <a:fld id="{F42A2624-8054-40F5-8D74-68AF88F8A51E}" type="datetime1">
              <a:rPr lang="en-US"/>
              <a:pPr/>
              <a:t>9/26/2023</a:t>
            </a:fld>
            <a:endParaRPr/>
          </a:p>
        </p:txBody>
      </p:sp>
      <p:sp>
        <p:nvSpPr>
          <p:cNvPr id="4" name="Footer Placeholder 2"/>
          <p:cNvSpPr txBox="1">
            <a:spLocks noGrp="1"/>
          </p:cNvSpPr>
          <p:nvPr>
            <p:ph type="ftr" sz="quarter" idx="9"/>
          </p:nvPr>
        </p:nvSpPr>
        <p:spPr/>
        <p:txBody>
          <a:bodyPr/>
          <a:lstStyle>
            <a:lvl1pPr>
              <a:defRPr/>
            </a:lvl1pPr>
          </a:lstStyle>
          <a:p>
            <a:endParaRPr/>
          </a:p>
        </p:txBody>
      </p:sp>
      <p:sp>
        <p:nvSpPr>
          <p:cNvPr id="5" name="Slide Number Placeholder 3"/>
          <p:cNvSpPr txBox="1">
            <a:spLocks noGrp="1"/>
          </p:cNvSpPr>
          <p:nvPr>
            <p:ph type="sldNum" sz="quarter" idx="8"/>
          </p:nvPr>
        </p:nvSpPr>
        <p:spPr/>
        <p:txBody>
          <a:bodyPr/>
          <a:lstStyle>
            <a:lvl1pPr>
              <a:defRPr/>
            </a:lvl1pPr>
          </a:lstStyle>
          <a:p>
            <a:fld id="{576C2016-4E2A-46D9-B97E-7F4EE5D8D954}" type="slidenum">
              <a:rPr/>
              <a:pPr/>
              <a:t>‹#›</a:t>
            </a:fld>
            <a:endParaRPr/>
          </a:p>
        </p:txBody>
      </p:sp>
      <p:sp>
        <p:nvSpPr>
          <p:cNvPr id="6" name="Rectangle 5"/>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63074436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1" y="216776"/>
            <a:ext cx="4127503" cy="1162046"/>
          </a:xfrm>
        </p:spPr>
        <p:txBody>
          <a:bodyPr anchor="b"/>
          <a:lstStyle>
            <a:lvl1pPr>
              <a:lnSpc>
                <a:spcPts val="2000"/>
              </a:lnSpc>
              <a:defRPr sz="2200" b="1" cap="all"/>
            </a:lvl1pPr>
          </a:lstStyle>
          <a:p>
            <a:pPr lvl="0"/>
            <a:r>
              <a:rPr lang="en-US"/>
              <a:t>Click to edit Master title style</a:t>
            </a:r>
          </a:p>
        </p:txBody>
      </p:sp>
      <p:sp>
        <p:nvSpPr>
          <p:cNvPr id="3" name="Text Placeholder 2"/>
          <p:cNvSpPr txBox="1">
            <a:spLocks noGrp="1"/>
          </p:cNvSpPr>
          <p:nvPr>
            <p:ph type="body" idx="2"/>
          </p:nvPr>
        </p:nvSpPr>
        <p:spPr>
          <a:xfrm>
            <a:off x="495301" y="1406960"/>
            <a:ext cx="4127503" cy="698501"/>
          </a:xfrm>
        </p:spPr>
        <p:txBody>
          <a:bodyPr/>
          <a:lstStyle>
            <a:lvl1pPr marL="45720" indent="0">
              <a:spcBef>
                <a:spcPts val="0"/>
              </a:spcBef>
              <a:buNone/>
              <a:defRPr sz="1400"/>
            </a:lvl1pPr>
          </a:lstStyle>
          <a:p>
            <a:pPr lvl="0"/>
            <a:r>
              <a:rPr lang="en-US"/>
              <a:t>Click to edit Master text styles</a:t>
            </a:r>
          </a:p>
        </p:txBody>
      </p:sp>
      <p:sp>
        <p:nvSpPr>
          <p:cNvPr id="4" name="Content Placeholder 3"/>
          <p:cNvSpPr txBox="1">
            <a:spLocks noGrp="1"/>
          </p:cNvSpPr>
          <p:nvPr>
            <p:ph idx="1"/>
          </p:nvPr>
        </p:nvSpPr>
        <p:spPr>
          <a:xfrm>
            <a:off x="495301" y="2133607"/>
            <a:ext cx="8832853" cy="39925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9D714CB1-AAA8-4F08-87CE-763CD79F938B}" type="datetime1">
              <a:rPr lang="en-US"/>
              <a:pPr/>
              <a:t>9/26/2023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E0A9666-88C9-45E5-8A5F-293F5D805F9C}" type="slidenum">
              <a:rPr/>
              <a:pPr/>
              <a:t>‹#›</a:t>
            </a:fld>
            <a:endParaRPr/>
          </a:p>
        </p:txBody>
      </p:sp>
    </p:spTree>
    <p:extLst>
      <p:ext uri="{BB962C8B-B14F-4D97-AF65-F5344CB8AC3E}">
        <p14:creationId xmlns:p14="http://schemas.microsoft.com/office/powerpoint/2010/main" val="40226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77473" y="1066804"/>
            <a:ext cx="2971800" cy="1981203"/>
          </a:xfrm>
        </p:spPr>
        <p:txBody>
          <a:bodyPr anchor="b"/>
          <a:lstStyle>
            <a:lvl1pPr>
              <a:defRPr sz="2100" b="1"/>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18E88F32-DA21-4F5F-80A7-8AA6BCC21484}" type="datetime1">
              <a:rPr lang="en-US"/>
              <a:pPr/>
              <a:t>9/26/2023</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E900C131-58BF-4585-8889-DEF35DAD4580}" type="slidenum">
              <a:rPr/>
              <a:pPr/>
              <a:t>‹#›</a:t>
            </a:fld>
            <a:endParaRPr/>
          </a:p>
        </p:txBody>
      </p:sp>
      <p:sp>
        <p:nvSpPr>
          <p:cNvPr id="6" name="Rectangle 7"/>
          <p:cNvSpPr/>
          <p:nvPr/>
        </p:nvSpPr>
        <p:spPr>
          <a:xfrm>
            <a:off x="825496" y="1066803"/>
            <a:ext cx="4953000" cy="4572000"/>
          </a:xfrm>
          <a:prstGeom prst="rect">
            <a:avLst/>
          </a:prstGeom>
          <a:solidFill>
            <a:srgbClr val="FFFFFF"/>
          </a:solidFill>
          <a:ln w="88897">
            <a:solidFill>
              <a:srgbClr val="FFFFFF"/>
            </a:solidFill>
            <a:prstDash val="solid"/>
            <a:miter/>
          </a:ln>
          <a:effectLst>
            <a:outerShdw dist="18498" dir="5400000" algn="tl">
              <a:srgbClr val="000000">
                <a:alpha val="35000"/>
              </a:srgbClr>
            </a:outerShdw>
          </a:effectLst>
        </p:spPr>
        <p:txBody>
          <a:bodyPr vert="horz" wrap="square" lIns="91440" tIns="274320" rIns="91440" bIns="45720" anchor="t" anchorCtr="0" compatLnSpc="1">
            <a:noAutofit/>
          </a:bodyPr>
          <a:lstStyle/>
          <a:p>
            <a:pPr indent="-283464">
              <a:lnSpc>
                <a:spcPts val="3000"/>
              </a:lnSpc>
              <a:spcBef>
                <a:spcPts val="600"/>
              </a:spcBef>
              <a:defRPr sz="1800" b="0" i="0" u="none" strike="noStrike" kern="0" cap="none" spc="0" baseline="0">
                <a:solidFill>
                  <a:srgbClr val="000000"/>
                </a:solidFill>
                <a:uFillTx/>
              </a:defRPr>
            </a:pPr>
            <a:endParaRPr lang="en-US" sz="3200">
              <a:solidFill>
                <a:srgbClr val="000000"/>
              </a:solidFill>
              <a:latin typeface="Gill Sans MT"/>
            </a:endParaRPr>
          </a:p>
        </p:txBody>
      </p:sp>
      <p:sp>
        <p:nvSpPr>
          <p:cNvPr id="7" name="Picture Placeholder 2"/>
          <p:cNvSpPr txBox="1">
            <a:spLocks noGrp="1"/>
          </p:cNvSpPr>
          <p:nvPr>
            <p:ph type="pic" idx="1"/>
          </p:nvPr>
        </p:nvSpPr>
        <p:spPr>
          <a:xfrm>
            <a:off x="908053" y="1143009"/>
            <a:ext cx="4787896" cy="3514532"/>
          </a:xfrm>
          <a:solidFill>
            <a:srgbClr val="E7DEC9"/>
          </a:solidFill>
        </p:spPr>
        <p:txBody>
          <a:bodyPr tIns="274320"/>
          <a:lstStyle>
            <a:lvl1pPr marL="0" indent="0">
              <a:buNone/>
              <a:defRPr/>
            </a:lvl1pPr>
          </a:lstStyle>
          <a:p>
            <a:pPr lvl="0"/>
            <a:r>
              <a:rPr lang="en-US"/>
              <a:t>Click icon to add picture</a:t>
            </a:r>
          </a:p>
        </p:txBody>
      </p:sp>
      <p:sp>
        <p:nvSpPr>
          <p:cNvPr id="8" name="Flowchart: Process 8"/>
          <p:cNvSpPr/>
          <p:nvPr/>
        </p:nvSpPr>
        <p:spPr>
          <a:xfrm rot="19468682">
            <a:off x="429781" y="954342"/>
            <a:ext cx="742950"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BDAB1">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Flowchart: Process 9"/>
          <p:cNvSpPr/>
          <p:nvPr/>
        </p:nvSpPr>
        <p:spPr>
          <a:xfrm rot="2103369" flipH="1">
            <a:off x="5420640" y="936786"/>
            <a:ext cx="703326"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7DEC9">
                <a:alpha val="2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10" name="Text Placeholder 3"/>
          <p:cNvSpPr txBox="1">
            <a:spLocks noGrp="1"/>
          </p:cNvSpPr>
          <p:nvPr>
            <p:ph type="body" idx="2"/>
          </p:nvPr>
        </p:nvSpPr>
        <p:spPr>
          <a:xfrm>
            <a:off x="908053" y="4800600"/>
            <a:ext cx="4787896" cy="761996"/>
          </a:xfrm>
        </p:spPr>
        <p:txBody>
          <a:bodyPr anchor="ctr"/>
          <a:lstStyle>
            <a:lvl1pPr marL="0" indent="0">
              <a:lnSpc>
                <a:spcPts val="1600"/>
              </a:lnSpc>
              <a:spcBef>
                <a:spcPts val="0"/>
              </a:spcBef>
              <a:buNone/>
              <a:defRPr sz="1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3042902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CFEE236C-74DC-478E-848C-2BAE9C892767}" type="datetime1">
              <a:rPr lang="en-US"/>
              <a:pPr/>
              <a:t>9/26/2023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40496D02-BF09-4180-BB19-968858238EB6}" type="slidenum">
              <a:rPr/>
              <a:pPr/>
              <a:t>‹#›</a:t>
            </a:fld>
            <a:endParaRPr/>
          </a:p>
        </p:txBody>
      </p:sp>
    </p:spTree>
    <p:extLst>
      <p:ext uri="{BB962C8B-B14F-4D97-AF65-F5344CB8AC3E}">
        <p14:creationId xmlns:p14="http://schemas.microsoft.com/office/powerpoint/2010/main" val="9542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429500" y="274650"/>
            <a:ext cx="19812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38250" y="274650"/>
            <a:ext cx="602614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22E4A7DD-2B6F-40A3-9C22-BA48955B161C}" type="datetime1">
              <a:rPr lang="en-US"/>
              <a:pPr/>
              <a:t>9/26/2023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AF05028-6A2E-46C2-B279-BDAAFDC60C4F}" type="slidenum">
              <a:rPr/>
              <a:pPr/>
              <a:t>‹#›</a:t>
            </a:fld>
            <a:endParaRPr/>
          </a:p>
        </p:txBody>
      </p:sp>
    </p:spTree>
    <p:extLst>
      <p:ext uri="{BB962C8B-B14F-4D97-AF65-F5344CB8AC3E}">
        <p14:creationId xmlns:p14="http://schemas.microsoft.com/office/powerpoint/2010/main" val="334439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737710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288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52282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51169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058159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156763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492089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4703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7909027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69677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613513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27729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66416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701957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568315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2080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405415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440941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222324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277150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07779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2533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20"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5" y="21103"/>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2"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0"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9DF3C46-17D0-400C-914C-2CA854F09D6B}"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31DBE1A-0013-4A22-A0CC-39F4A2D3E2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018742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57BD7A9-5772-45A2-980C-6CF234DCF02C}" type="datetimeFigureOut">
              <a:rPr lang="en-IN" smtClean="0">
                <a:solidFill>
                  <a:prstClr val="black">
                    <a:tint val="75000"/>
                  </a:prstClr>
                </a:solidFill>
              </a:rPr>
              <a:pPr/>
              <a:t>26-09-2023</a:t>
            </a:fld>
            <a:endParaRPr lang="en-IN">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A297BB4-E937-4808-AB57-0A603C01BF9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8942170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3667430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4670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72775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886599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7319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7604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Pie 6"/>
          <p:cNvSpPr/>
          <p:nvPr/>
        </p:nvSpPr>
        <p:spPr>
          <a:xfrm>
            <a:off x="-883912" y="-815919"/>
            <a:ext cx="1775462" cy="1638888"/>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0 0 f74"/>
              <a:gd name="f77" fmla="+- 0 0 f75"/>
              <a:gd name="f78" fmla="*/ f72 f46 1"/>
              <a:gd name="f79" fmla="*/ f73 f45 1"/>
              <a:gd name="f80" fmla="+- 0 0 f76"/>
              <a:gd name="f81" fmla="+- 0 0 f77"/>
              <a:gd name="f82" fmla="+- f51 0 f78"/>
              <a:gd name="f83" fmla="+- f51 f78 0"/>
              <a:gd name="f84" fmla="+- f50 0 f79"/>
              <a:gd name="f85" fmla="+- f50 f79 0"/>
              <a:gd name="f86" fmla="val f80"/>
              <a:gd name="f87" fmla="val f81"/>
              <a:gd name="f88" fmla="*/ f82 f29 1"/>
              <a:gd name="f89" fmla="*/ f84 f29 1"/>
              <a:gd name="f90" fmla="*/ f83 f29 1"/>
              <a:gd name="f91" fmla="*/ f85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a:solidFill>
              <a:srgbClr val="D2C39E"/>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Oval 7"/>
          <p:cNvSpPr/>
          <p:nvPr/>
        </p:nvSpPr>
        <p:spPr>
          <a:xfrm>
            <a:off x="182884" y="21104"/>
            <a:ext cx="1844041" cy="17021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a:solidFill>
              <a:srgbClr val="FFF6DB"/>
            </a:solidFill>
            <a:prstDash val="solid"/>
          </a:ln>
          <a:effectLst>
            <a:outerShdw dist="25402" dir="5400000" algn="tl">
              <a:srgbClr val="AFA58D">
                <a:alpha val="8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4" name="Donut 10"/>
          <p:cNvSpPr/>
          <p:nvPr/>
        </p:nvSpPr>
        <p:spPr>
          <a:xfrm rot="2315666">
            <a:off x="198131" y="1055081"/>
            <a:ext cx="1219527" cy="110262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a:solidFill>
              <a:srgbClr val="C7B791"/>
            </a:solidFill>
            <a:prstDash val="solid"/>
          </a:ln>
          <a:effectLst>
            <a:outerShdw dist="15005" dir="4499422" algn="tl">
              <a:srgbClr val="564F3F">
                <a:alpha val="3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5" name="Rectangle 11"/>
          <p:cNvSpPr/>
          <p:nvPr/>
        </p:nvSpPr>
        <p:spPr>
          <a:xfrm>
            <a:off x="1097287" y="-54"/>
            <a:ext cx="8808722"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6" name="Title Placeholder 4"/>
          <p:cNvSpPr txBox="1">
            <a:spLocks noGrp="1"/>
          </p:cNvSpPr>
          <p:nvPr>
            <p:ph type="title"/>
          </p:nvPr>
        </p:nvSpPr>
        <p:spPr>
          <a:xfrm>
            <a:off x="1555242" y="274640"/>
            <a:ext cx="8122919"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7" name="Text Placeholder 8"/>
          <p:cNvSpPr txBox="1">
            <a:spLocks noGrp="1"/>
          </p:cNvSpPr>
          <p:nvPr>
            <p:ph type="body" idx="1"/>
          </p:nvPr>
        </p:nvSpPr>
        <p:spPr>
          <a:xfrm>
            <a:off x="1555242" y="1447796"/>
            <a:ext cx="8122919" cy="48006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3"/>
          <p:cNvSpPr txBox="1">
            <a:spLocks noGrp="1"/>
          </p:cNvSpPr>
          <p:nvPr>
            <p:ph type="dt" sz="half" idx="2"/>
          </p:nvPr>
        </p:nvSpPr>
        <p:spPr>
          <a:xfrm>
            <a:off x="3879853" y="6305546"/>
            <a:ext cx="2311396" cy="47624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D6D58C6F-F85A-4577-8359-22B1F5B2EC3E}" type="datetime1">
              <a:rPr lang="en-US" smtClean="0"/>
              <a:pPr/>
              <a:t>9/26/2023</a:t>
            </a:fld>
            <a:endParaRPr/>
          </a:p>
        </p:txBody>
      </p:sp>
      <p:sp>
        <p:nvSpPr>
          <p:cNvPr id="9" name="Footer Placeholder 9"/>
          <p:cNvSpPr txBox="1">
            <a:spLocks noGrp="1"/>
          </p:cNvSpPr>
          <p:nvPr>
            <p:ph type="ftr" sz="quarter" idx="3"/>
          </p:nvPr>
        </p:nvSpPr>
        <p:spPr>
          <a:xfrm>
            <a:off x="6191251" y="6305546"/>
            <a:ext cx="3136903" cy="4762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endParaRPr/>
          </a:p>
        </p:txBody>
      </p:sp>
      <p:sp>
        <p:nvSpPr>
          <p:cNvPr id="10" name="Slide Number Placeholder 21"/>
          <p:cNvSpPr txBox="1">
            <a:spLocks noGrp="1"/>
          </p:cNvSpPr>
          <p:nvPr>
            <p:ph type="sldNum" sz="quarter" idx="4"/>
          </p:nvPr>
        </p:nvSpPr>
        <p:spPr>
          <a:xfrm>
            <a:off x="9331452" y="6305546"/>
            <a:ext cx="495300" cy="476246"/>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47384DB5-88C8-4895-8DAC-086B0745225E}" type="slidenum">
              <a:rPr smtClean="0"/>
              <a:pPr/>
              <a:t>‹#›</a:t>
            </a:fld>
            <a:endParaRPr/>
          </a:p>
        </p:txBody>
      </p:sp>
      <p:sp>
        <p:nvSpPr>
          <p:cNvPr id="11" name="Rectangle 14"/>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923734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100000"/>
        </a:lnSpc>
        <a:spcBef>
          <a:spcPts val="0"/>
        </a:spcBef>
        <a:spcAft>
          <a:spcPts val="0"/>
        </a:spcAft>
        <a:buNone/>
        <a:tabLst/>
        <a:defRPr lang="en-US" sz="4300" b="0" i="0" u="none" strike="noStrike" kern="1200" cap="none" spc="0" baseline="0">
          <a:solidFill>
            <a:srgbClr val="572314"/>
          </a:solidFill>
          <a:effectLst>
            <a:outerShdw dist="30001" dir="5400000">
              <a:srgbClr val="000000"/>
            </a:outerShdw>
          </a:effectLst>
          <a:uFillTx/>
          <a:latin typeface="Gill Sans MT"/>
        </a:defRPr>
      </a:lvl1pPr>
    </p:titleStyle>
    <p:bodyStyle>
      <a:lvl1pPr marL="365760" marR="0" lvl="0" indent="-283464" algn="l" defTabSz="914400" rtl="0" fontAlgn="auto" hangingPunct="1">
        <a:lnSpc>
          <a:spcPct val="100000"/>
        </a:lnSpc>
        <a:spcBef>
          <a:spcPts val="600"/>
        </a:spcBef>
        <a:spcAft>
          <a:spcPts val="0"/>
        </a:spcAft>
        <a:buClr>
          <a:srgbClr val="3891A7"/>
        </a:buClr>
        <a:buSzPct val="80000"/>
        <a:buFont typeface="Wingdings 2"/>
        <a:buChar char=""/>
        <a:tabLst/>
        <a:defRPr lang="en-US" sz="3200" b="0" i="0" u="none" strike="noStrike" kern="1200" cap="none" spc="0" baseline="0">
          <a:solidFill>
            <a:srgbClr val="000000"/>
          </a:solidFill>
          <a:uFillTx/>
          <a:latin typeface="Gill Sans MT"/>
        </a:defRPr>
      </a:lvl1pPr>
      <a:lvl2pPr marL="640080" marR="0" lvl="1" indent="-237744" algn="l" defTabSz="914400" rtl="0" fontAlgn="auto" hangingPunct="1">
        <a:lnSpc>
          <a:spcPct val="100000"/>
        </a:lnSpc>
        <a:spcBef>
          <a:spcPts val="550"/>
        </a:spcBef>
        <a:spcAft>
          <a:spcPts val="0"/>
        </a:spcAft>
        <a:buClr>
          <a:srgbClr val="3891A7"/>
        </a:buClr>
        <a:buSzPct val="100000"/>
        <a:buFont typeface="Verdana"/>
        <a:buChar char="◦"/>
        <a:tabLst/>
        <a:defRPr lang="en-US" sz="2800" b="0" i="0" u="none" strike="noStrike" kern="1200" cap="none" spc="0" baseline="0">
          <a:solidFill>
            <a:srgbClr val="000000"/>
          </a:solidFill>
          <a:uFillTx/>
          <a:latin typeface="Gill Sans MT"/>
        </a:defRPr>
      </a:lvl2pPr>
      <a:lvl3pPr marL="886968" marR="0" lvl="2" indent="-228600" algn="l" defTabSz="914400" rtl="0" fontAlgn="auto" hangingPunct="1">
        <a:lnSpc>
          <a:spcPct val="100000"/>
        </a:lnSpc>
        <a:spcBef>
          <a:spcPts val="600"/>
        </a:spcBef>
        <a:spcAft>
          <a:spcPts val="0"/>
        </a:spcAft>
        <a:buClr>
          <a:srgbClr val="FEB80A"/>
        </a:buClr>
        <a:buSzPct val="100000"/>
        <a:buFont typeface="Wingdings 2"/>
        <a:buChar char=""/>
        <a:tabLst/>
        <a:defRPr lang="en-US" sz="2400" b="0" i="0" u="none" strike="noStrike" kern="1200" cap="none" spc="0" baseline="0">
          <a:solidFill>
            <a:srgbClr val="000000"/>
          </a:solidFill>
          <a:uFillTx/>
          <a:latin typeface="Gill Sans MT"/>
        </a:defRPr>
      </a:lvl3pPr>
      <a:lvl4pPr marL="1097280" marR="0" lvl="3" indent="-173736" algn="l" defTabSz="914400" rtl="0" fontAlgn="auto" hangingPunct="1">
        <a:lnSpc>
          <a:spcPct val="100000"/>
        </a:lnSpc>
        <a:spcBef>
          <a:spcPts val="500"/>
        </a:spcBef>
        <a:spcAft>
          <a:spcPts val="0"/>
        </a:spcAft>
        <a:buClr>
          <a:srgbClr val="C32D2E"/>
        </a:buClr>
        <a:buSzPct val="100000"/>
        <a:buFont typeface="Wingdings 2"/>
        <a:buChar char=""/>
        <a:tabLst/>
        <a:defRPr lang="en-US" sz="2000" b="0" i="0" u="none" strike="noStrike" kern="1200" cap="none" spc="0" baseline="0">
          <a:solidFill>
            <a:srgbClr val="000000"/>
          </a:solidFill>
          <a:uFillTx/>
          <a:latin typeface="Gill Sans MT"/>
        </a:defRPr>
      </a:lvl4pPr>
      <a:lvl5pPr marL="1298448" marR="0" lvl="4" indent="-182880" algn="l" defTabSz="914400" rtl="0" fontAlgn="auto" hangingPunct="1">
        <a:lnSpc>
          <a:spcPct val="100000"/>
        </a:lnSpc>
        <a:spcBef>
          <a:spcPts val="500"/>
        </a:spcBef>
        <a:spcAft>
          <a:spcPts val="0"/>
        </a:spcAft>
        <a:buClr>
          <a:srgbClr val="84AA33"/>
        </a:buClr>
        <a:buSzPct val="100000"/>
        <a:buFont typeface="Wingdings 2"/>
        <a:buChar char=""/>
        <a:tabLst/>
        <a:defRPr lang="en-US" sz="20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384371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9/26/2023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7878580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2.tmp"/></Relationships>
</file>

<file path=ppt/slides/_rels/slide113.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3.tmp"/></Relationships>
</file>

<file path=ppt/slides/_rels/slide11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4.tmp"/></Relationships>
</file>

<file path=ppt/slides/_rels/slide11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7.xml"/></Relationships>
</file>

<file path=ppt/slides/_rels/slide5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hyperlink" Target="mailto:membersecretary@nbaind.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jpg"/><Relationship Id="rId4" Type="http://schemas.openxmlformats.org/officeDocument/2006/relationships/hyperlink" Target="http://www.nbaind.or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4114800"/>
            <a:ext cx="9575800" cy="1877437"/>
          </a:xfrm>
          <a:prstGeom prst="rect">
            <a:avLst/>
          </a:prstGeom>
          <a:noFill/>
        </p:spPr>
        <p:txBody>
          <a:bodyPr wrap="square" rtlCol="0">
            <a:spAutoFit/>
          </a:bodyPr>
          <a:lstStyle/>
          <a:p>
            <a:pPr algn="ctr"/>
            <a:r>
              <a:rPr lang="en-US" sz="2000" b="1" dirty="0">
                <a:solidFill>
                  <a:srgbClr val="C00000"/>
                </a:solidFill>
                <a:latin typeface="Cambria" panose="02040503050406030204" pitchFamily="18" charset="0"/>
              </a:rPr>
              <a:t>Dr. R. V. </a:t>
            </a:r>
            <a:r>
              <a:rPr lang="en-US" sz="2000" b="1" dirty="0" err="1">
                <a:solidFill>
                  <a:srgbClr val="C00000"/>
                </a:solidFill>
                <a:latin typeface="Cambria" panose="02040503050406030204" pitchFamily="18" charset="0"/>
              </a:rPr>
              <a:t>Ranganath</a:t>
            </a:r>
            <a:endParaRPr lang="en-US" sz="2000" b="1" dirty="0">
              <a:solidFill>
                <a:srgbClr val="C00000"/>
              </a:solidFill>
              <a:latin typeface="Cambria" panose="02040503050406030204" pitchFamily="18" charset="0"/>
            </a:endParaRPr>
          </a:p>
          <a:p>
            <a:pPr algn="ctr"/>
            <a:r>
              <a:rPr lang="en-US" sz="2000" dirty="0">
                <a:solidFill>
                  <a:srgbClr val="0000CC"/>
                </a:solidFill>
                <a:latin typeface="Cambria" panose="02040503050406030204" pitchFamily="18" charset="0"/>
              </a:rPr>
              <a:t>Professor, </a:t>
            </a:r>
          </a:p>
          <a:p>
            <a:pPr algn="ctr"/>
            <a:r>
              <a:rPr lang="en-US" sz="2000" dirty="0">
                <a:solidFill>
                  <a:srgbClr val="0000CC"/>
                </a:solidFill>
                <a:latin typeface="Cambria" panose="02040503050406030204" pitchFamily="18" charset="0"/>
              </a:rPr>
              <a:t>Department of Civil Engineering,</a:t>
            </a:r>
          </a:p>
          <a:p>
            <a:pPr algn="ctr"/>
            <a:r>
              <a:rPr lang="en-US" sz="2000" dirty="0">
                <a:solidFill>
                  <a:srgbClr val="0000CC"/>
                </a:solidFill>
                <a:latin typeface="Cambria" panose="02040503050406030204" pitchFamily="18" charset="0"/>
              </a:rPr>
              <a:t>BMS College of Engineering, Bengaluru -19</a:t>
            </a:r>
          </a:p>
          <a:p>
            <a:pPr algn="ctr"/>
            <a:r>
              <a:rPr lang="en-US" sz="1600" dirty="0">
                <a:solidFill>
                  <a:srgbClr val="0000CC"/>
                </a:solidFill>
                <a:latin typeface="Cambria" panose="02040503050406030204" pitchFamily="18" charset="0"/>
              </a:rPr>
              <a:t>Awareness Workshop on OBE&amp;A at BMS CE, Bangalore held on 16-01-2023</a:t>
            </a:r>
          </a:p>
          <a:p>
            <a:pPr algn="ctr"/>
            <a:r>
              <a:rPr lang="en-US" sz="1600" dirty="0">
                <a:solidFill>
                  <a:srgbClr val="0000CC"/>
                </a:solidFill>
                <a:latin typeface="Cambria" panose="02040503050406030204" pitchFamily="18" charset="0"/>
              </a:rPr>
              <a:t>rvranganath.civ@bmsce.ac.in</a:t>
            </a:r>
          </a:p>
        </p:txBody>
      </p:sp>
      <p:sp>
        <p:nvSpPr>
          <p:cNvPr id="6" name="Title 5"/>
          <p:cNvSpPr>
            <a:spLocks noGrp="1"/>
          </p:cNvSpPr>
          <p:nvPr>
            <p:ph type="ctrTitle"/>
          </p:nvPr>
        </p:nvSpPr>
        <p:spPr>
          <a:xfrm>
            <a:off x="76200" y="381000"/>
            <a:ext cx="9829800" cy="762000"/>
          </a:xfrm>
        </p:spPr>
        <p:txBody>
          <a:bodyPr>
            <a:noAutofit/>
          </a:bodyPr>
          <a:lstStyle/>
          <a:p>
            <a:r>
              <a:rPr lang="en-IN" sz="3200" b="1" dirty="0">
                <a:solidFill>
                  <a:srgbClr val="0000CC"/>
                </a:solidFill>
              </a:rPr>
              <a:t>Preparation of Self Assessment Report (SAR)</a:t>
            </a:r>
            <a:endParaRPr lang="en-IN" sz="4400" b="1" dirty="0">
              <a:solidFill>
                <a:srgbClr val="FF0000"/>
              </a:solidFill>
            </a:endParaRPr>
          </a:p>
        </p:txBody>
      </p:sp>
    </p:spTree>
    <p:extLst>
      <p:ext uri="{BB962C8B-B14F-4D97-AF65-F5344CB8AC3E}">
        <p14:creationId xmlns:p14="http://schemas.microsoft.com/office/powerpoint/2010/main" val="205452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9328150" cy="381000"/>
          </a:xfrm>
        </p:spPr>
        <p:txBody>
          <a:bodyPr>
            <a:noAutofit/>
          </a:bodyPr>
          <a:lstStyle/>
          <a:p>
            <a:pPr algn="just"/>
            <a:r>
              <a:rPr lang="en-US" sz="2000" b="1">
                <a:solidFill>
                  <a:srgbClr val="FF0000"/>
                </a:solidFill>
                <a:latin typeface="Cambria" panose="02040503050406030204" pitchFamily="18" charset="0"/>
              </a:rPr>
              <a:t>CRITERION-1: 	Vision, Mission and Program Educational Objectives (PEOs)</a:t>
            </a:r>
            <a:endParaRPr lang="en-US" sz="2000" b="1" dirty="0">
              <a:solidFill>
                <a:srgbClr val="FF0000"/>
              </a:solidFill>
              <a:latin typeface="Cambria" panose="02040503050406030204" pitchFamily="18" charset="0"/>
            </a:endParaRPr>
          </a:p>
        </p:txBody>
      </p:sp>
      <p:sp>
        <p:nvSpPr>
          <p:cNvPr id="4" name="Rectangle 3"/>
          <p:cNvSpPr/>
          <p:nvPr/>
        </p:nvSpPr>
        <p:spPr>
          <a:xfrm>
            <a:off x="495300" y="1602463"/>
            <a:ext cx="8997950" cy="3816429"/>
          </a:xfrm>
          <a:prstGeom prst="rect">
            <a:avLst/>
          </a:prstGeom>
        </p:spPr>
        <p:txBody>
          <a:bodyPr wrap="square">
            <a:spAutoFit/>
          </a:bodyPr>
          <a:lstStyle/>
          <a:p>
            <a:pPr marL="457200" indent="-457200"/>
            <a:r>
              <a:rPr lang="en-US" sz="2200" b="1" dirty="0">
                <a:solidFill>
                  <a:srgbClr val="0000CC"/>
                </a:solidFill>
                <a:latin typeface="Times New Roman" panose="02020603050405020304" pitchFamily="18" charset="0"/>
                <a:cs typeface="Times New Roman" panose="02020603050405020304" pitchFamily="18" charset="0"/>
              </a:rPr>
              <a:t>1.1.	State the Vision and Mission of the Department and Institute.</a:t>
            </a:r>
          </a:p>
          <a:p>
            <a:pPr marL="457200" indent="-457200"/>
            <a:endParaRPr lang="en-US" sz="2200" b="1" dirty="0">
              <a:solidFill>
                <a:srgbClr val="0000CC"/>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Vision statement typically indicates aspirations and Mission statement states the broad approach to achieve aspirations  </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Should be written in a simple language, easy to communicate and should define objectives which are out of reach in the present context</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Department Vision and Mission statements shall be consistent with the Institute Vision and Mission statements</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0456" y="6292334"/>
            <a:ext cx="6477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632125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9" y="533400"/>
            <a:ext cx="8943740" cy="5638800"/>
          </a:xfrm>
          <a:prstGeom prst="rect">
            <a:avLst/>
          </a:prstGeom>
        </p:spPr>
      </p:pic>
    </p:spTree>
    <p:extLst>
      <p:ext uri="{BB962C8B-B14F-4D97-AF65-F5344CB8AC3E}">
        <p14:creationId xmlns:p14="http://schemas.microsoft.com/office/powerpoint/2010/main" val="18248876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415367"/>
            <a:ext cx="9144000" cy="723275"/>
          </a:xfrm>
          <a:prstGeom prst="rect">
            <a:avLst/>
          </a:prstGeom>
        </p:spPr>
        <p:txBody>
          <a:bodyPr wrap="square">
            <a:spAutoFit/>
          </a:bodyPr>
          <a:lstStyle/>
          <a:p>
            <a:pPr algn="just">
              <a:spcBef>
                <a:spcPts val="600"/>
              </a:spcBef>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spcBef>
                <a:spcPts val="600"/>
              </a:spcBef>
            </a:pPr>
            <a:endParaRPr lang="en-US" b="1" i="1" dirty="0">
              <a:solidFill>
                <a:srgbClr val="00B050"/>
              </a:solidFill>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9220200" cy="291796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777005"/>
            <a:ext cx="8001000" cy="2623796"/>
          </a:xfrm>
          <a:prstGeom prst="rect">
            <a:avLst/>
          </a:prstGeom>
        </p:spPr>
      </p:pic>
    </p:spTree>
    <p:extLst>
      <p:ext uri="{BB962C8B-B14F-4D97-AF65-F5344CB8AC3E}">
        <p14:creationId xmlns:p14="http://schemas.microsoft.com/office/powerpoint/2010/main" val="3896328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9" name="Rectangle 8"/>
          <p:cNvSpPr/>
          <p:nvPr/>
        </p:nvSpPr>
        <p:spPr>
          <a:xfrm>
            <a:off x="482930" y="2514600"/>
            <a:ext cx="9067800" cy="3990836"/>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AF1 = AF2= 0 then zero marks</a:t>
            </a:r>
          </a:p>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Maximum marks to be limited if it exceeds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Intake = 180; </a:t>
            </a:r>
            <a:r>
              <a:rPr lang="en-US" sz="2000" dirty="0">
                <a:solidFill>
                  <a:srgbClr val="FF0000"/>
                </a:solidFill>
                <a:latin typeface="Times New Roman" panose="02020603050405020304" pitchFamily="18" charset="0"/>
                <a:cs typeface="Times New Roman" panose="02020603050405020304" pitchFamily="18" charset="0"/>
              </a:rPr>
              <a:t>Required number of Faculty: total students as per 5.1/20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702/20 </a:t>
            </a:r>
            <a:r>
              <a:rPr lang="en-US" sz="2000" dirty="0">
                <a:latin typeface="Times New Roman" panose="02020603050405020304" pitchFamily="18" charset="0"/>
                <a:cs typeface="Times New Roman" panose="02020603050405020304" pitchFamily="18" charset="0"/>
              </a:rPr>
              <a:t>= 35., ; RF1= 1/9 x35 =4, RF2=2/9x35=8 and RF3=6/9x35= 23.</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1: </a:t>
            </a:r>
            <a:r>
              <a:rPr lang="da-DK" sz="2000" dirty="0">
                <a:latin typeface="Times New Roman" panose="02020603050405020304" pitchFamily="18" charset="0"/>
                <a:cs typeface="Times New Roman" panose="02020603050405020304" pitchFamily="18" charset="0"/>
              </a:rPr>
              <a:t>AF1/RF1= 1; AF2/RF2 = 1; AF3/RF3 = 1;</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(1+0.6+0.4) x12.5 = 25</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2: </a:t>
            </a:r>
            <a:r>
              <a:rPr lang="da-DK" sz="2000" dirty="0">
                <a:latin typeface="Times New Roman" panose="02020603050405020304" pitchFamily="18" charset="0"/>
                <a:cs typeface="Times New Roman" panose="02020603050405020304" pitchFamily="18" charset="0"/>
              </a:rPr>
              <a:t>AF1/RF1= 1; AF2/RF2 = 9/8; AF3/RF3 = 22/23;</a:t>
            </a:r>
          </a:p>
          <a:p>
            <a:pPr>
              <a:spcBef>
                <a:spcPts val="400"/>
              </a:spcBef>
              <a:spcAft>
                <a:spcPts val="400"/>
              </a:spcAft>
            </a:pPr>
            <a:r>
              <a:rPr lang="en-US" sz="2000" dirty="0">
                <a:latin typeface="Times New Roman" panose="02020603050405020304" pitchFamily="18" charset="0"/>
                <a:cs typeface="Times New Roman" panose="02020603050405020304" pitchFamily="18" charset="0"/>
              </a:rPr>
              <a:t>Cadre proportion marks = (1+0.7+0.4) x12.5 = </a:t>
            </a:r>
            <a:r>
              <a:rPr lang="en-US" sz="2000" b="1" dirty="0">
                <a:latin typeface="Times New Roman" panose="02020603050405020304" pitchFamily="18" charset="0"/>
                <a:cs typeface="Times New Roman" panose="02020603050405020304" pitchFamily="18" charset="0"/>
              </a:rPr>
              <a:t>limited to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Case 3: </a:t>
            </a:r>
            <a:r>
              <a:rPr lang="en-US" sz="2000" dirty="0">
                <a:latin typeface="Times New Roman" panose="02020603050405020304" pitchFamily="18" charset="0"/>
                <a:cs typeface="Times New Roman" panose="02020603050405020304" pitchFamily="18" charset="0"/>
              </a:rPr>
              <a:t>AF1/RF1=0; AF2/RF2=1/2; AF3/RF3=11/9; </a:t>
            </a:r>
            <a:r>
              <a:rPr lang="en-US" sz="2000" b="1" dirty="0">
                <a:latin typeface="Times New Roman" panose="02020603050405020304" pitchFamily="18" charset="0"/>
                <a:cs typeface="Times New Roman" panose="02020603050405020304" pitchFamily="18" charset="0"/>
              </a:rPr>
              <a:t>To be observed carefully</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(0+0.3+0.49) x12.5 = 9.87</a:t>
            </a:r>
            <a:endParaRPr lang="en-US"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3684677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70" y="533400"/>
            <a:ext cx="8893630" cy="43088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5.3. Faculty Qualification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381794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spcBef>
                <a:spcPts val="10"/>
              </a:spcBef>
              <a:tabLst>
                <a:tab pos="281305" algn="l"/>
              </a:tabLst>
            </a:pPr>
            <a:r>
              <a:rPr lang="en-US" sz="1600" i="1" dirty="0">
                <a:solidFill>
                  <a:prstClr val="black"/>
                </a:solidFill>
                <a:latin typeface="Times New Roman"/>
                <a:cs typeface="Times New Roman"/>
              </a:rPr>
              <a:t>Documentary evidence – Faculty Qualification</a:t>
            </a:r>
          </a:p>
        </p:txBody>
      </p:sp>
      <p:sp>
        <p:nvSpPr>
          <p:cNvPr id="7" name="Rectangle 6"/>
          <p:cNvSpPr/>
          <p:nvPr/>
        </p:nvSpPr>
        <p:spPr>
          <a:xfrm>
            <a:off x="457200" y="1219200"/>
            <a:ext cx="7418070" cy="2346220"/>
          </a:xfrm>
          <a:prstGeom prst="rect">
            <a:avLst/>
          </a:prstGeom>
        </p:spPr>
        <p:txBody>
          <a:bodyPr wrap="square">
            <a:spAutoFit/>
          </a:bodyPr>
          <a:lstStyle/>
          <a:p>
            <a:pPr marL="100965" algn="just">
              <a:lnSpc>
                <a:spcPct val="150000"/>
              </a:lnSpc>
            </a:pPr>
            <a:r>
              <a:rPr lang="en-US" sz="2000" dirty="0">
                <a:solidFill>
                  <a:prstClr val="black"/>
                </a:solidFill>
                <a:latin typeface="Times New Roman"/>
                <a:cs typeface="Times New Roman"/>
              </a:rPr>
              <a:t>FQ</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a:t>
            </a:r>
            <a:r>
              <a:rPr lang="en-US" sz="2000" spc="5" dirty="0">
                <a:solidFill>
                  <a:prstClr val="black"/>
                </a:solidFill>
                <a:latin typeface="Times New Roman"/>
                <a:cs typeface="Times New Roman"/>
              </a:rPr>
              <a:t> </a:t>
            </a:r>
            <a:r>
              <a:rPr lang="en-US" sz="2000" spc="10" dirty="0">
                <a:solidFill>
                  <a:prstClr val="black"/>
                </a:solidFill>
                <a:latin typeface="Times New Roman"/>
                <a:cs typeface="Times New Roman"/>
              </a:rPr>
              <a:t>2</a:t>
            </a:r>
            <a:r>
              <a:rPr lang="en-US" sz="2000" dirty="0">
                <a:solidFill>
                  <a:prstClr val="black"/>
                </a:solidFill>
                <a:latin typeface="Times New Roman"/>
                <a:cs typeface="Times New Roman"/>
              </a:rPr>
              <a:t>.5 x</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a:t>
            </a:r>
            <a:r>
              <a:rPr lang="en-US" sz="2000" spc="10" dirty="0">
                <a:solidFill>
                  <a:prstClr val="black"/>
                </a:solidFill>
                <a:latin typeface="Times New Roman"/>
                <a:cs typeface="Times New Roman"/>
              </a:rPr>
              <a:t>{</a:t>
            </a:r>
            <a:r>
              <a:rPr lang="en-US" sz="2000" dirty="0">
                <a:solidFill>
                  <a:prstClr val="black"/>
                </a:solidFill>
                <a:latin typeface="Times New Roman"/>
                <a:cs typeface="Times New Roman"/>
              </a:rPr>
              <a:t>1</a:t>
            </a:r>
            <a:r>
              <a:rPr lang="en-US" sz="2000" spc="10" dirty="0">
                <a:solidFill>
                  <a:prstClr val="black"/>
                </a:solidFill>
                <a:latin typeface="Times New Roman"/>
                <a:cs typeface="Times New Roman"/>
              </a:rPr>
              <a:t>0</a:t>
            </a:r>
            <a:r>
              <a:rPr lang="en-US" sz="2000" dirty="0">
                <a:solidFill>
                  <a:prstClr val="black"/>
                </a:solidFill>
                <a:latin typeface="Times New Roman"/>
                <a:cs typeface="Times New Roman"/>
              </a:rPr>
              <a:t>X</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a:t>
            </a:r>
            <a:r>
              <a:rPr lang="en-US" sz="2000" dirty="0">
                <a:solidFill>
                  <a:prstClr val="black"/>
                </a:solidFill>
                <a:latin typeface="Times New Roman"/>
                <a:cs typeface="Times New Roman"/>
              </a:rPr>
              <a:t>4</a:t>
            </a:r>
            <a:r>
              <a:rPr lang="en-US" sz="2000" spc="5" dirty="0">
                <a:solidFill>
                  <a:prstClr val="black"/>
                </a:solidFill>
                <a:latin typeface="Times New Roman"/>
                <a:cs typeface="Times New Roman"/>
              </a:rPr>
              <a:t>Y</a:t>
            </a:r>
            <a:r>
              <a:rPr lang="en-US" sz="2000" spc="10" dirty="0">
                <a:solidFill>
                  <a:prstClr val="black"/>
                </a:solidFill>
                <a:latin typeface="Times New Roman"/>
                <a:cs typeface="Times New Roman"/>
              </a:rPr>
              <a:t>}</a:t>
            </a:r>
            <a:r>
              <a:rPr lang="en-US" sz="2000" dirty="0">
                <a:solidFill>
                  <a:prstClr val="black"/>
                </a:solidFill>
                <a:latin typeface="Times New Roman"/>
                <a:cs typeface="Times New Roman"/>
              </a:rPr>
              <a:t>/</a:t>
            </a:r>
            <a:r>
              <a:rPr lang="en-US" sz="2000" spc="-5" dirty="0">
                <a:solidFill>
                  <a:prstClr val="black"/>
                </a:solidFill>
                <a:latin typeface="Times New Roman"/>
                <a:cs typeface="Times New Roman"/>
              </a:rPr>
              <a:t>F</a:t>
            </a:r>
            <a:r>
              <a:rPr lang="en-US" sz="2000" dirty="0">
                <a:solidFill>
                  <a:prstClr val="black"/>
                </a:solidFill>
                <a:latin typeface="Times New Roman"/>
                <a:cs typeface="Times New Roman"/>
              </a:rPr>
              <a:t>]</a:t>
            </a:r>
            <a:r>
              <a:rPr lang="en-US" sz="2000" spc="20" dirty="0">
                <a:solidFill>
                  <a:prstClr val="black"/>
                </a:solidFill>
                <a:latin typeface="Times New Roman"/>
                <a:cs typeface="Times New Roman"/>
              </a:rPr>
              <a:t> </a:t>
            </a:r>
            <a:r>
              <a:rPr lang="en-US" sz="2000" dirty="0">
                <a:solidFill>
                  <a:prstClr val="black"/>
                </a:solidFill>
                <a:latin typeface="Times New Roman"/>
                <a:cs typeface="Times New Roman"/>
              </a:rPr>
              <a:t>w</a:t>
            </a:r>
            <a:r>
              <a:rPr lang="en-US" sz="2000" spc="5" dirty="0">
                <a:solidFill>
                  <a:prstClr val="black"/>
                </a:solidFill>
                <a:latin typeface="Times New Roman"/>
                <a:cs typeface="Times New Roman"/>
              </a:rPr>
              <a:t>her</a:t>
            </a:r>
            <a:r>
              <a:rPr lang="en-US" sz="2000" dirty="0">
                <a:solidFill>
                  <a:prstClr val="black"/>
                </a:solidFill>
                <a:latin typeface="Times New Roman"/>
                <a:cs typeface="Times New Roman"/>
              </a:rPr>
              <a:t>e</a:t>
            </a:r>
          </a:p>
          <a:p>
            <a:pPr marL="62865" marR="523875" algn="just">
              <a:lnSpc>
                <a:spcPct val="150000"/>
              </a:lnSpc>
            </a:pPr>
            <a:r>
              <a:rPr lang="en-US" sz="2000" dirty="0">
                <a:solidFill>
                  <a:prstClr val="black"/>
                </a:solidFill>
                <a:latin typeface="Times New Roman"/>
                <a:cs typeface="Times New Roman"/>
              </a:rPr>
              <a:t>X </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is</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o</a:t>
            </a:r>
            <a:r>
              <a:rPr lang="en-US" sz="2000" dirty="0">
                <a:solidFill>
                  <a:prstClr val="black"/>
                </a:solidFill>
                <a:latin typeface="Times New Roman"/>
                <a:cs typeface="Times New Roman"/>
              </a:rPr>
              <a:t>.</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of</a:t>
            </a:r>
            <a:r>
              <a:rPr lang="en-US" sz="2000" spc="5" dirty="0">
                <a:solidFill>
                  <a:prstClr val="black"/>
                </a:solidFill>
                <a:latin typeface="Times New Roman"/>
                <a:cs typeface="Times New Roman"/>
              </a:rPr>
              <a:t> fa</a:t>
            </a:r>
            <a:r>
              <a:rPr lang="en-US" sz="2000" spc="-5" dirty="0">
                <a:solidFill>
                  <a:prstClr val="black"/>
                </a:solidFill>
                <a:latin typeface="Times New Roman"/>
                <a:cs typeface="Times New Roman"/>
              </a:rPr>
              <a:t>c</a:t>
            </a:r>
            <a:r>
              <a:rPr lang="en-US" sz="2000" spc="10" dirty="0">
                <a:solidFill>
                  <a:prstClr val="black"/>
                </a:solidFill>
                <a:latin typeface="Times New Roman"/>
                <a:cs typeface="Times New Roman"/>
              </a:rPr>
              <a:t>u</a:t>
            </a:r>
            <a:r>
              <a:rPr lang="en-US" sz="2000" dirty="0">
                <a:solidFill>
                  <a:prstClr val="black"/>
                </a:solidFill>
                <a:latin typeface="Times New Roman"/>
                <a:cs typeface="Times New Roman"/>
              </a:rPr>
              <a:t>l</a:t>
            </a:r>
            <a:r>
              <a:rPr lang="en-US" sz="2000" spc="25" dirty="0">
                <a:solidFill>
                  <a:prstClr val="black"/>
                </a:solidFill>
                <a:latin typeface="Times New Roman"/>
                <a:cs typeface="Times New Roman"/>
              </a:rPr>
              <a:t>t</a:t>
            </a:r>
            <a:r>
              <a:rPr lang="en-US" sz="2000" dirty="0">
                <a:solidFill>
                  <a:prstClr val="black"/>
                </a:solidFill>
                <a:latin typeface="Times New Roman"/>
                <a:cs typeface="Times New Roman"/>
              </a:rPr>
              <a:t>y</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w</a:t>
            </a:r>
            <a:r>
              <a:rPr lang="en-US" sz="2000" dirty="0">
                <a:solidFill>
                  <a:prstClr val="black"/>
                </a:solidFill>
                <a:latin typeface="Times New Roman"/>
                <a:cs typeface="Times New Roman"/>
              </a:rPr>
              <a:t>ith</a:t>
            </a:r>
            <a:r>
              <a:rPr lang="en-US" sz="2000" spc="25" dirty="0">
                <a:solidFill>
                  <a:prstClr val="black"/>
                </a:solidFill>
                <a:latin typeface="Times New Roman"/>
                <a:cs typeface="Times New Roman"/>
              </a:rPr>
              <a:t> </a:t>
            </a:r>
            <a:r>
              <a:rPr lang="en-US" sz="2000" dirty="0">
                <a:solidFill>
                  <a:prstClr val="black"/>
                </a:solidFill>
                <a:latin typeface="Times New Roman"/>
                <a:cs typeface="Times New Roman"/>
              </a:rPr>
              <a:t>Ph</a:t>
            </a:r>
            <a:r>
              <a:rPr lang="en-US" sz="2000" spc="10" dirty="0">
                <a:solidFill>
                  <a:prstClr val="black"/>
                </a:solidFill>
                <a:latin typeface="Times New Roman"/>
                <a:cs typeface="Times New Roman"/>
              </a:rPr>
              <a:t>.</a:t>
            </a:r>
            <a:r>
              <a:rPr lang="en-US" sz="2000" dirty="0">
                <a:solidFill>
                  <a:prstClr val="black"/>
                </a:solidFill>
                <a:latin typeface="Times New Roman"/>
                <a:cs typeface="Times New Roman"/>
              </a:rPr>
              <a:t>D., </a:t>
            </a:r>
            <a:r>
              <a:rPr lang="en-US" sz="2000" spc="25" dirty="0">
                <a:solidFill>
                  <a:prstClr val="black"/>
                </a:solidFill>
                <a:latin typeface="Times New Roman"/>
                <a:cs typeface="Times New Roman"/>
              </a:rPr>
              <a:t> </a:t>
            </a:r>
          </a:p>
          <a:p>
            <a:pPr marL="62865" marR="523875" algn="just">
              <a:lnSpc>
                <a:spcPct val="150000"/>
              </a:lnSpc>
            </a:pPr>
            <a:r>
              <a:rPr lang="en-US" sz="2000" dirty="0">
                <a:solidFill>
                  <a:prstClr val="black"/>
                </a:solidFill>
                <a:latin typeface="Times New Roman"/>
                <a:cs typeface="Times New Roman"/>
              </a:rPr>
              <a:t>Y </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is</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o</a:t>
            </a:r>
            <a:r>
              <a:rPr lang="en-US" sz="2000" dirty="0">
                <a:solidFill>
                  <a:prstClr val="black"/>
                </a:solidFill>
                <a:latin typeface="Times New Roman"/>
                <a:cs typeface="Times New Roman"/>
              </a:rPr>
              <a:t>.</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of</a:t>
            </a:r>
            <a:r>
              <a:rPr lang="en-US" sz="2000" spc="20" dirty="0">
                <a:solidFill>
                  <a:prstClr val="black"/>
                </a:solidFill>
                <a:latin typeface="Times New Roman"/>
                <a:cs typeface="Times New Roman"/>
              </a:rPr>
              <a:t> </a:t>
            </a:r>
            <a:r>
              <a:rPr lang="en-US" sz="2000" dirty="0">
                <a:solidFill>
                  <a:prstClr val="black"/>
                </a:solidFill>
                <a:latin typeface="Times New Roman"/>
                <a:cs typeface="Times New Roman"/>
              </a:rPr>
              <a:t>fa</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ul</a:t>
            </a:r>
            <a:r>
              <a:rPr lang="en-US" sz="2000" spc="15" dirty="0">
                <a:solidFill>
                  <a:prstClr val="black"/>
                </a:solidFill>
                <a:latin typeface="Times New Roman"/>
                <a:cs typeface="Times New Roman"/>
              </a:rPr>
              <a:t>t</a:t>
            </a:r>
            <a:r>
              <a:rPr lang="en-US" sz="2000" dirty="0">
                <a:solidFill>
                  <a:prstClr val="black"/>
                </a:solidFill>
                <a:latin typeface="Times New Roman"/>
                <a:cs typeface="Times New Roman"/>
              </a:rPr>
              <a:t>y </a:t>
            </a:r>
            <a:r>
              <a:rPr lang="en-US" sz="2000" spc="5" dirty="0">
                <a:solidFill>
                  <a:prstClr val="black"/>
                </a:solidFill>
                <a:latin typeface="Times New Roman"/>
                <a:cs typeface="Times New Roman"/>
              </a:rPr>
              <a:t>w</a:t>
            </a:r>
            <a:r>
              <a:rPr lang="en-US" sz="2000" dirty="0">
                <a:solidFill>
                  <a:prstClr val="black"/>
                </a:solidFill>
                <a:latin typeface="Times New Roman"/>
                <a:cs typeface="Times New Roman"/>
              </a:rPr>
              <a:t>ith</a:t>
            </a:r>
            <a:r>
              <a:rPr lang="en-US" sz="2000" spc="10" dirty="0">
                <a:solidFill>
                  <a:prstClr val="black"/>
                </a:solidFill>
                <a:latin typeface="Times New Roman"/>
                <a:cs typeface="Times New Roman"/>
              </a:rPr>
              <a:t> </a:t>
            </a:r>
            <a:r>
              <a:rPr lang="en-US" sz="2000" dirty="0" err="1">
                <a:solidFill>
                  <a:prstClr val="black"/>
                </a:solidFill>
                <a:latin typeface="Times New Roman"/>
                <a:cs typeface="Times New Roman"/>
              </a:rPr>
              <a:t>M</a:t>
            </a:r>
            <a:r>
              <a:rPr lang="en-US" sz="2000" spc="10" dirty="0" err="1">
                <a:solidFill>
                  <a:prstClr val="black"/>
                </a:solidFill>
                <a:latin typeface="Times New Roman"/>
                <a:cs typeface="Times New Roman"/>
              </a:rPr>
              <a:t>.</a:t>
            </a:r>
            <a:r>
              <a:rPr lang="en-US" sz="2000" spc="5" dirty="0" err="1">
                <a:solidFill>
                  <a:prstClr val="black"/>
                </a:solidFill>
                <a:latin typeface="Times New Roman"/>
                <a:cs typeface="Times New Roman"/>
              </a:rPr>
              <a:t>Te</a:t>
            </a:r>
            <a:r>
              <a:rPr lang="en-US" sz="2000" spc="-5" dirty="0" err="1">
                <a:solidFill>
                  <a:prstClr val="black"/>
                </a:solidFill>
                <a:latin typeface="Times New Roman"/>
                <a:cs typeface="Times New Roman"/>
              </a:rPr>
              <a:t>c</a:t>
            </a:r>
            <a:r>
              <a:rPr lang="en-US" sz="2000" dirty="0" err="1">
                <a:solidFill>
                  <a:prstClr val="black"/>
                </a:solidFill>
                <a:latin typeface="Times New Roman"/>
                <a:cs typeface="Times New Roman"/>
              </a:rPr>
              <a:t>h</a:t>
            </a:r>
            <a:r>
              <a:rPr lang="en-US" sz="2000" dirty="0">
                <a:solidFill>
                  <a:prstClr val="black"/>
                </a:solidFill>
                <a:latin typeface="Times New Roman"/>
                <a:cs typeface="Times New Roman"/>
              </a:rPr>
              <a:t>,</a:t>
            </a:r>
            <a:r>
              <a:rPr lang="en-US" sz="2000" spc="30" dirty="0">
                <a:solidFill>
                  <a:prstClr val="black"/>
                </a:solidFill>
                <a:latin typeface="Times New Roman"/>
                <a:cs typeface="Times New Roman"/>
              </a:rPr>
              <a:t> </a:t>
            </a:r>
          </a:p>
          <a:p>
            <a:pPr marL="62865" marR="523875" algn="just">
              <a:lnSpc>
                <a:spcPct val="150000"/>
              </a:lnSpc>
            </a:pPr>
            <a:r>
              <a:rPr lang="en-US" sz="2000" dirty="0">
                <a:solidFill>
                  <a:prstClr val="black"/>
                </a:solidFill>
                <a:latin typeface="Times New Roman"/>
                <a:cs typeface="Times New Roman"/>
              </a:rPr>
              <a:t>F  is</a:t>
            </a:r>
            <a:r>
              <a:rPr lang="en-US" sz="2000" spc="10" dirty="0">
                <a:solidFill>
                  <a:prstClr val="black"/>
                </a:solidFill>
                <a:latin typeface="Times New Roman"/>
                <a:cs typeface="Times New Roman"/>
              </a:rPr>
              <a:t> n</a:t>
            </a:r>
            <a:r>
              <a:rPr lang="en-US" sz="2000" dirty="0">
                <a:solidFill>
                  <a:prstClr val="black"/>
                </a:solidFill>
                <a:latin typeface="Times New Roman"/>
                <a:cs typeface="Times New Roman"/>
              </a:rPr>
              <a:t>o.</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of</a:t>
            </a:r>
            <a:r>
              <a:rPr lang="en-US" sz="2000" spc="5" dirty="0">
                <a:solidFill>
                  <a:prstClr val="black"/>
                </a:solidFill>
                <a:latin typeface="Times New Roman"/>
                <a:cs typeface="Times New Roman"/>
              </a:rPr>
              <a:t> fa</a:t>
            </a:r>
            <a:r>
              <a:rPr lang="en-US" sz="2000" spc="-5" dirty="0">
                <a:solidFill>
                  <a:prstClr val="black"/>
                </a:solidFill>
                <a:latin typeface="Times New Roman"/>
                <a:cs typeface="Times New Roman"/>
              </a:rPr>
              <a:t>c</a:t>
            </a:r>
            <a:r>
              <a:rPr lang="en-US" sz="2000" spc="10" dirty="0">
                <a:solidFill>
                  <a:prstClr val="black"/>
                </a:solidFill>
                <a:latin typeface="Times New Roman"/>
                <a:cs typeface="Times New Roman"/>
              </a:rPr>
              <a:t>u</a:t>
            </a:r>
            <a:r>
              <a:rPr lang="en-US" sz="2000" dirty="0">
                <a:solidFill>
                  <a:prstClr val="black"/>
                </a:solidFill>
                <a:latin typeface="Times New Roman"/>
                <a:cs typeface="Times New Roman"/>
              </a:rPr>
              <a:t>l</a:t>
            </a:r>
            <a:r>
              <a:rPr lang="en-US" sz="2000" spc="25" dirty="0">
                <a:solidFill>
                  <a:prstClr val="black"/>
                </a:solidFill>
                <a:latin typeface="Times New Roman"/>
                <a:cs typeface="Times New Roman"/>
              </a:rPr>
              <a:t>t</a:t>
            </a:r>
            <a:r>
              <a:rPr lang="en-US" sz="2000" dirty="0">
                <a:solidFill>
                  <a:prstClr val="black"/>
                </a:solidFill>
                <a:latin typeface="Times New Roman"/>
                <a:cs typeface="Times New Roman"/>
              </a:rPr>
              <a:t>y </a:t>
            </a:r>
            <a:r>
              <a:rPr lang="en-US" sz="2000" spc="5" dirty="0">
                <a:solidFill>
                  <a:prstClr val="black"/>
                </a:solidFill>
                <a:latin typeface="Times New Roman"/>
                <a:cs typeface="Times New Roman"/>
              </a:rPr>
              <a:t>r</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q</a:t>
            </a:r>
            <a:r>
              <a:rPr lang="en-US" sz="2000" spc="10" dirty="0">
                <a:solidFill>
                  <a:prstClr val="black"/>
                </a:solidFill>
                <a:latin typeface="Times New Roman"/>
                <a:cs typeface="Times New Roman"/>
              </a:rPr>
              <a:t>u</a:t>
            </a:r>
            <a:r>
              <a:rPr lang="en-US" sz="2000" dirty="0">
                <a:solidFill>
                  <a:prstClr val="black"/>
                </a:solidFill>
                <a:latin typeface="Times New Roman"/>
                <a:cs typeface="Times New Roman"/>
              </a:rPr>
              <a:t>i</a:t>
            </a:r>
            <a:r>
              <a:rPr lang="en-US" sz="2000" spc="5" dirty="0">
                <a:solidFill>
                  <a:prstClr val="black"/>
                </a:solidFill>
                <a:latin typeface="Times New Roman"/>
                <a:cs typeface="Times New Roman"/>
              </a:rPr>
              <a:t>re</a:t>
            </a:r>
            <a:r>
              <a:rPr lang="en-US" sz="2000" dirty="0">
                <a:solidFill>
                  <a:prstClr val="black"/>
                </a:solidFill>
                <a:latin typeface="Times New Roman"/>
                <a:cs typeface="Times New Roman"/>
              </a:rPr>
              <a:t>d </a:t>
            </a:r>
            <a:r>
              <a:rPr lang="en-US" sz="2000" spc="10" dirty="0">
                <a:solidFill>
                  <a:prstClr val="black"/>
                </a:solidFill>
                <a:latin typeface="Times New Roman"/>
                <a:cs typeface="Times New Roman"/>
              </a:rPr>
              <a:t>t</a:t>
            </a:r>
            <a:r>
              <a:rPr lang="en-US" sz="2000" dirty="0">
                <a:solidFill>
                  <a:prstClr val="black"/>
                </a:solidFill>
                <a:latin typeface="Times New Roman"/>
                <a:cs typeface="Times New Roman"/>
              </a:rPr>
              <a:t>o</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o</a:t>
            </a:r>
            <a:r>
              <a:rPr lang="en-US" sz="2000" spc="10" dirty="0">
                <a:solidFill>
                  <a:prstClr val="black"/>
                </a:solidFill>
                <a:latin typeface="Times New Roman"/>
                <a:cs typeface="Times New Roman"/>
              </a:rPr>
              <a:t>m</a:t>
            </a:r>
            <a:r>
              <a:rPr lang="en-US" sz="2000" dirty="0">
                <a:solidFill>
                  <a:prstClr val="black"/>
                </a:solidFill>
                <a:latin typeface="Times New Roman"/>
                <a:cs typeface="Times New Roman"/>
              </a:rPr>
              <a:t>p</a:t>
            </a:r>
            <a:r>
              <a:rPr lang="en-US" sz="2000" spc="25" dirty="0">
                <a:solidFill>
                  <a:prstClr val="black"/>
                </a:solidFill>
                <a:latin typeface="Times New Roman"/>
                <a:cs typeface="Times New Roman"/>
              </a:rPr>
              <a:t>l</a:t>
            </a:r>
            <a:r>
              <a:rPr lang="en-US" sz="2000" dirty="0">
                <a:solidFill>
                  <a:prstClr val="black"/>
                </a:solidFill>
                <a:latin typeface="Times New Roman"/>
                <a:cs typeface="Times New Roman"/>
              </a:rPr>
              <a:t>y</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1</a:t>
            </a:r>
            <a:r>
              <a:rPr lang="en-US" sz="2000" spc="10" dirty="0">
                <a:solidFill>
                  <a:prstClr val="black"/>
                </a:solidFill>
                <a:latin typeface="Times New Roman"/>
                <a:cs typeface="Times New Roman"/>
              </a:rPr>
              <a:t>:</a:t>
            </a:r>
            <a:r>
              <a:rPr lang="en-US" sz="2000" dirty="0">
                <a:solidFill>
                  <a:prstClr val="black"/>
                </a:solidFill>
                <a:latin typeface="Times New Roman"/>
                <a:cs typeface="Times New Roman"/>
              </a:rPr>
              <a:t>20</a:t>
            </a:r>
            <a:r>
              <a:rPr lang="en-US" sz="2000" spc="25" dirty="0">
                <a:solidFill>
                  <a:prstClr val="black"/>
                </a:solidFill>
                <a:latin typeface="Times New Roman"/>
                <a:cs typeface="Times New Roman"/>
              </a:rPr>
              <a:t> </a:t>
            </a:r>
            <a:r>
              <a:rPr lang="en-US" sz="2000" dirty="0">
                <a:solidFill>
                  <a:prstClr val="black"/>
                </a:solidFill>
                <a:latin typeface="Times New Roman"/>
                <a:cs typeface="Times New Roman"/>
              </a:rPr>
              <a:t>F</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ul</a:t>
            </a:r>
            <a:r>
              <a:rPr lang="en-US" sz="2000" spc="25" dirty="0">
                <a:solidFill>
                  <a:prstClr val="black"/>
                </a:solidFill>
                <a:latin typeface="Times New Roman"/>
                <a:cs typeface="Times New Roman"/>
              </a:rPr>
              <a:t>t</a:t>
            </a:r>
            <a:r>
              <a:rPr lang="en-US" sz="2000" dirty="0">
                <a:solidFill>
                  <a:prstClr val="black"/>
                </a:solidFill>
                <a:latin typeface="Times New Roman"/>
                <a:cs typeface="Times New Roman"/>
              </a:rPr>
              <a:t>y</a:t>
            </a:r>
            <a:r>
              <a:rPr lang="en-US" sz="2000" spc="-10" dirty="0">
                <a:solidFill>
                  <a:prstClr val="black"/>
                </a:solidFill>
                <a:latin typeface="Times New Roman"/>
                <a:cs typeface="Times New Roman"/>
              </a:rPr>
              <a:t> </a:t>
            </a:r>
            <a:r>
              <a:rPr lang="en-US" sz="2000" spc="15" dirty="0">
                <a:solidFill>
                  <a:prstClr val="black"/>
                </a:solidFill>
                <a:latin typeface="Times New Roman"/>
                <a:cs typeface="Times New Roman"/>
              </a:rPr>
              <a:t>S</a:t>
            </a:r>
            <a:r>
              <a:rPr lang="en-US" sz="2000" dirty="0">
                <a:solidFill>
                  <a:prstClr val="black"/>
                </a:solidFill>
                <a:latin typeface="Times New Roman"/>
                <a:cs typeface="Times New Roman"/>
              </a:rPr>
              <a:t>tu</a:t>
            </a:r>
            <a:r>
              <a:rPr lang="en-US" sz="2000" spc="10" dirty="0">
                <a:solidFill>
                  <a:prstClr val="black"/>
                </a:solidFill>
                <a:latin typeface="Times New Roman"/>
                <a:cs typeface="Times New Roman"/>
              </a:rPr>
              <a:t>d</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nt</a:t>
            </a:r>
            <a:r>
              <a:rPr lang="en-US" sz="2000" spc="15" dirty="0">
                <a:solidFill>
                  <a:prstClr val="black"/>
                </a:solidFill>
                <a:latin typeface="Times New Roman"/>
                <a:cs typeface="Times New Roman"/>
              </a:rPr>
              <a:t> </a:t>
            </a:r>
            <a:r>
              <a:rPr lang="en-US" sz="2000" spc="5" dirty="0">
                <a:solidFill>
                  <a:prstClr val="black"/>
                </a:solidFill>
                <a:latin typeface="Times New Roman"/>
                <a:cs typeface="Times New Roman"/>
              </a:rPr>
              <a:t>r</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t</a:t>
            </a:r>
            <a:r>
              <a:rPr lang="en-US" sz="2000" spc="15" dirty="0">
                <a:solidFill>
                  <a:prstClr val="black"/>
                </a:solidFill>
                <a:latin typeface="Times New Roman"/>
                <a:cs typeface="Times New Roman"/>
              </a:rPr>
              <a:t>i</a:t>
            </a:r>
            <a:r>
              <a:rPr lang="en-US" sz="2000" dirty="0">
                <a:solidFill>
                  <a:prstClr val="black"/>
                </a:solidFill>
                <a:latin typeface="Times New Roman"/>
                <a:cs typeface="Times New Roman"/>
              </a:rPr>
              <a:t>o</a:t>
            </a:r>
          </a:p>
          <a:p>
            <a:pPr marL="62865" algn="just">
              <a:lnSpc>
                <a:spcPct val="150000"/>
              </a:lnSpc>
            </a:pPr>
            <a:r>
              <a:rPr lang="en-US" sz="2000" dirty="0">
                <a:solidFill>
                  <a:prstClr val="black"/>
                </a:solidFill>
                <a:latin typeface="Times New Roman"/>
                <a:cs typeface="Times New Roman"/>
              </a:rPr>
              <a:t>(</a:t>
            </a:r>
            <a:r>
              <a:rPr lang="en-US" sz="2000" spc="5" dirty="0">
                <a:solidFill>
                  <a:prstClr val="black"/>
                </a:solidFill>
                <a:latin typeface="Times New Roman"/>
                <a:cs typeface="Times New Roman"/>
              </a:rPr>
              <a:t>n</a:t>
            </a:r>
            <a:r>
              <a:rPr lang="en-US" sz="2000" dirty="0">
                <a:solidFill>
                  <a:prstClr val="black"/>
                </a:solidFill>
                <a:latin typeface="Times New Roman"/>
                <a:cs typeface="Times New Roman"/>
              </a:rPr>
              <a:t>o.</a:t>
            </a:r>
            <a:r>
              <a:rPr lang="en-US" sz="2000" spc="10" dirty="0">
                <a:solidFill>
                  <a:prstClr val="black"/>
                </a:solidFill>
                <a:latin typeface="Times New Roman"/>
                <a:cs typeface="Times New Roman"/>
              </a:rPr>
              <a:t> o</a:t>
            </a:r>
            <a:r>
              <a:rPr lang="en-US" sz="2000" dirty="0">
                <a:solidFill>
                  <a:prstClr val="black"/>
                </a:solidFill>
                <a:latin typeface="Times New Roman"/>
                <a:cs typeface="Times New Roman"/>
              </a:rPr>
              <a:t>f</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fa</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ul</a:t>
            </a:r>
            <a:r>
              <a:rPr lang="en-US" sz="2000" spc="25" dirty="0">
                <a:solidFill>
                  <a:prstClr val="black"/>
                </a:solidFill>
                <a:latin typeface="Times New Roman"/>
                <a:cs typeface="Times New Roman"/>
              </a:rPr>
              <a:t>t</a:t>
            </a:r>
            <a:r>
              <a:rPr lang="en-US" sz="2000" dirty="0">
                <a:solidFill>
                  <a:prstClr val="black"/>
                </a:solidFill>
                <a:latin typeface="Times New Roman"/>
                <a:cs typeface="Times New Roman"/>
              </a:rPr>
              <a:t>y</a:t>
            </a:r>
            <a:r>
              <a:rPr lang="en-US" sz="2000" spc="-10" dirty="0">
                <a:solidFill>
                  <a:prstClr val="black"/>
                </a:solidFill>
                <a:latin typeface="Times New Roman"/>
                <a:cs typeface="Times New Roman"/>
              </a:rPr>
              <a:t> </a:t>
            </a:r>
            <a:r>
              <a:rPr lang="en-US" sz="2000" spc="5" dirty="0">
                <a:solidFill>
                  <a:prstClr val="black"/>
                </a:solidFill>
                <a:latin typeface="Times New Roman"/>
                <a:cs typeface="Times New Roman"/>
              </a:rPr>
              <a:t>a</a:t>
            </a:r>
            <a:r>
              <a:rPr lang="en-US" sz="2000" spc="10" dirty="0">
                <a:solidFill>
                  <a:prstClr val="black"/>
                </a:solidFill>
                <a:latin typeface="Times New Roman"/>
                <a:cs typeface="Times New Roman"/>
              </a:rPr>
              <a:t>n</a:t>
            </a:r>
            <a:r>
              <a:rPr lang="en-US" sz="2000" dirty="0">
                <a:solidFill>
                  <a:prstClr val="black"/>
                </a:solidFill>
                <a:latin typeface="Times New Roman"/>
                <a:cs typeface="Times New Roman"/>
              </a:rPr>
              <a:t>d </a:t>
            </a:r>
            <a:r>
              <a:rPr lang="en-US" sz="2000" spc="10" dirty="0">
                <a:solidFill>
                  <a:prstClr val="black"/>
                </a:solidFill>
                <a:latin typeface="Times New Roman"/>
                <a:cs typeface="Times New Roman"/>
              </a:rPr>
              <a:t>n</a:t>
            </a:r>
            <a:r>
              <a:rPr lang="en-US" sz="2000" dirty="0">
                <a:solidFill>
                  <a:prstClr val="black"/>
                </a:solidFill>
                <a:latin typeface="Times New Roman"/>
                <a:cs typeface="Times New Roman"/>
              </a:rPr>
              <a:t>o.</a:t>
            </a:r>
            <a:r>
              <a:rPr lang="en-US" sz="2000" spc="10" dirty="0">
                <a:solidFill>
                  <a:prstClr val="black"/>
                </a:solidFill>
                <a:latin typeface="Times New Roman"/>
                <a:cs typeface="Times New Roman"/>
              </a:rPr>
              <a:t> o</a:t>
            </a:r>
            <a:r>
              <a:rPr lang="en-US" sz="2000" dirty="0">
                <a:solidFill>
                  <a:prstClr val="black"/>
                </a:solidFill>
                <a:latin typeface="Times New Roman"/>
                <a:cs typeface="Times New Roman"/>
              </a:rPr>
              <a:t>f</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st</a:t>
            </a:r>
            <a:r>
              <a:rPr lang="en-US" sz="2000" spc="10" dirty="0">
                <a:solidFill>
                  <a:prstClr val="black"/>
                </a:solidFill>
                <a:latin typeface="Times New Roman"/>
                <a:cs typeface="Times New Roman"/>
              </a:rPr>
              <a:t>ud</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t</a:t>
            </a:r>
            <a:r>
              <a:rPr lang="en-US" sz="2000" dirty="0">
                <a:solidFill>
                  <a:prstClr val="black"/>
                </a:solidFill>
                <a:latin typeface="Times New Roman"/>
                <a:cs typeface="Times New Roman"/>
              </a:rPr>
              <a:t>s</a:t>
            </a:r>
            <a:r>
              <a:rPr lang="en-US" sz="2000" spc="15" dirty="0">
                <a:solidFill>
                  <a:prstClr val="black"/>
                </a:solidFill>
                <a:latin typeface="Times New Roman"/>
                <a:cs typeface="Times New Roman"/>
              </a:rPr>
              <a:t> </a:t>
            </a:r>
            <a:r>
              <a:rPr lang="en-US" sz="2000" spc="5" dirty="0">
                <a:solidFill>
                  <a:prstClr val="black"/>
                </a:solidFill>
                <a:latin typeface="Times New Roman"/>
                <a:cs typeface="Times New Roman"/>
              </a:rPr>
              <a:t>r</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q</a:t>
            </a:r>
            <a:r>
              <a:rPr lang="en-US" sz="2000" spc="10" dirty="0">
                <a:solidFill>
                  <a:prstClr val="black"/>
                </a:solidFill>
                <a:latin typeface="Times New Roman"/>
                <a:cs typeface="Times New Roman"/>
              </a:rPr>
              <a:t>u</a:t>
            </a:r>
            <a:r>
              <a:rPr lang="en-US" sz="2000" dirty="0">
                <a:solidFill>
                  <a:prstClr val="black"/>
                </a:solidFill>
                <a:latin typeface="Times New Roman"/>
                <a:cs typeface="Times New Roman"/>
              </a:rPr>
              <a:t>i</a:t>
            </a:r>
            <a:r>
              <a:rPr lang="en-US" sz="2000" spc="5" dirty="0">
                <a:solidFill>
                  <a:prstClr val="black"/>
                </a:solidFill>
                <a:latin typeface="Times New Roman"/>
                <a:cs typeface="Times New Roman"/>
              </a:rPr>
              <a:t>re</a:t>
            </a:r>
            <a:r>
              <a:rPr lang="en-US" sz="2000" dirty="0">
                <a:solidFill>
                  <a:prstClr val="black"/>
                </a:solidFill>
                <a:latin typeface="Times New Roman"/>
                <a:cs typeface="Times New Roman"/>
              </a:rPr>
              <a:t>d </a:t>
            </a:r>
            <a:r>
              <a:rPr lang="en-US" sz="2000" spc="10" dirty="0">
                <a:solidFill>
                  <a:prstClr val="black"/>
                </a:solidFill>
                <a:latin typeface="Times New Roman"/>
                <a:cs typeface="Times New Roman"/>
              </a:rPr>
              <a:t>t</a:t>
            </a:r>
            <a:r>
              <a:rPr lang="en-US" sz="2000" dirty="0">
                <a:solidFill>
                  <a:prstClr val="black"/>
                </a:solidFill>
                <a:latin typeface="Times New Roman"/>
                <a:cs typeface="Times New Roman"/>
              </a:rPr>
              <a:t>o </a:t>
            </a:r>
            <a:r>
              <a:rPr lang="en-US" sz="2000" spc="10" dirty="0">
                <a:solidFill>
                  <a:prstClr val="black"/>
                </a:solidFill>
                <a:latin typeface="Times New Roman"/>
                <a:cs typeface="Times New Roman"/>
              </a:rPr>
              <a:t>b</a:t>
            </a:r>
            <a:r>
              <a:rPr lang="en-US" sz="2000" dirty="0">
                <a:solidFill>
                  <a:prstClr val="black"/>
                </a:solidFill>
                <a:latin typeface="Times New Roman"/>
                <a:cs typeface="Times New Roman"/>
              </a:rPr>
              <a:t>e</a:t>
            </a:r>
            <a:r>
              <a:rPr lang="en-US" sz="2000" spc="5" dirty="0">
                <a:solidFill>
                  <a:prstClr val="black"/>
                </a:solidFill>
                <a:latin typeface="Times New Roman"/>
                <a:cs typeface="Times New Roman"/>
              </a:rPr>
              <a:t> c</a:t>
            </a:r>
            <a:r>
              <a:rPr lang="en-US" sz="2000" spc="-5" dirty="0">
                <a:solidFill>
                  <a:prstClr val="black"/>
                </a:solidFill>
                <a:latin typeface="Times New Roman"/>
                <a:cs typeface="Times New Roman"/>
              </a:rPr>
              <a:t>a</a:t>
            </a:r>
            <a:r>
              <a:rPr lang="en-US" sz="2000" spc="10" dirty="0">
                <a:solidFill>
                  <a:prstClr val="black"/>
                </a:solidFill>
                <a:latin typeface="Times New Roman"/>
                <a:cs typeface="Times New Roman"/>
              </a:rPr>
              <a:t>l</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u</a:t>
            </a:r>
            <a:r>
              <a:rPr lang="en-US" sz="2000" spc="10" dirty="0">
                <a:solidFill>
                  <a:prstClr val="black"/>
                </a:solidFill>
                <a:latin typeface="Times New Roman"/>
                <a:cs typeface="Times New Roman"/>
              </a:rPr>
              <a:t>l</a:t>
            </a:r>
            <a:r>
              <a:rPr lang="en-US" sz="2000" spc="-5" dirty="0">
                <a:solidFill>
                  <a:prstClr val="black"/>
                </a:solidFill>
                <a:latin typeface="Times New Roman"/>
                <a:cs typeface="Times New Roman"/>
              </a:rPr>
              <a:t>a</a:t>
            </a:r>
            <a:r>
              <a:rPr lang="en-US" sz="2000" spc="10" dirty="0">
                <a:solidFill>
                  <a:prstClr val="black"/>
                </a:solidFill>
                <a:latin typeface="Times New Roman"/>
                <a:cs typeface="Times New Roman"/>
              </a:rPr>
              <a:t>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d</a:t>
            </a:r>
            <a:r>
              <a:rPr lang="en-US" sz="2000" spc="15" dirty="0">
                <a:solidFill>
                  <a:prstClr val="black"/>
                </a:solidFill>
                <a:latin typeface="Times New Roman"/>
                <a:cs typeface="Times New Roman"/>
              </a:rPr>
              <a:t> </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s</a:t>
            </a:r>
            <a:r>
              <a:rPr lang="en-US" sz="2000" spc="10" dirty="0">
                <a:solidFill>
                  <a:prstClr val="black"/>
                </a:solidFill>
                <a:latin typeface="Times New Roman"/>
                <a:cs typeface="Times New Roman"/>
              </a:rPr>
              <a:t> p</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 </a:t>
            </a:r>
            <a:r>
              <a:rPr lang="en-US" sz="2000" spc="10" dirty="0">
                <a:solidFill>
                  <a:prstClr val="black"/>
                </a:solidFill>
                <a:latin typeface="Times New Roman"/>
                <a:cs typeface="Times New Roman"/>
              </a:rPr>
              <a:t>5</a:t>
            </a:r>
            <a:r>
              <a:rPr lang="en-US" sz="2000" dirty="0">
                <a:solidFill>
                  <a:prstClr val="black"/>
                </a:solidFill>
                <a:latin typeface="Times New Roman"/>
                <a:cs typeface="Times New Roman"/>
              </a:rPr>
              <a:t>.</a:t>
            </a:r>
            <a:r>
              <a:rPr lang="en-US" sz="2000" spc="10" dirty="0">
                <a:solidFill>
                  <a:prstClr val="black"/>
                </a:solidFill>
                <a:latin typeface="Times New Roman"/>
                <a:cs typeface="Times New Roman"/>
              </a:rPr>
              <a:t>1</a:t>
            </a:r>
            <a:r>
              <a:rPr lang="en-US" sz="2000" dirty="0">
                <a:solidFill>
                  <a:prstClr val="black"/>
                </a:solidFill>
                <a:latin typeface="Times New Roman"/>
                <a:cs typeface="Times New Roman"/>
              </a:rPr>
              <a:t>)</a:t>
            </a:r>
            <a:endParaRPr lang="en-US" sz="2000" dirty="0">
              <a:solidFill>
                <a:prstClr val="black"/>
              </a:solidFill>
            </a:endParaRPr>
          </a:p>
        </p:txBody>
      </p:sp>
    </p:spTree>
    <p:extLst>
      <p:ext uri="{BB962C8B-B14F-4D97-AF65-F5344CB8AC3E}">
        <p14:creationId xmlns:p14="http://schemas.microsoft.com/office/powerpoint/2010/main" val="34048435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170" y="685800"/>
            <a:ext cx="7750630" cy="8463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5.4. Faculty Retention</a:t>
            </a:r>
          </a:p>
          <a:p>
            <a:pPr>
              <a:lnSpc>
                <a:spcPct val="150000"/>
              </a:lnSpc>
            </a:pPr>
            <a:r>
              <a:rPr lang="en-US" dirty="0">
                <a:solidFill>
                  <a:prstClr val="black"/>
                </a:solidFill>
                <a:latin typeface="Times New Roman" panose="02020603050405020304" pitchFamily="18" charset="0"/>
                <a:cs typeface="Times New Roman" panose="02020603050405020304" pitchFamily="18" charset="0"/>
              </a:rPr>
              <a:t>No. of regular faculty members in CAYm2= CAYm1= CAY=</a:t>
            </a:r>
          </a:p>
        </p:txBody>
      </p:sp>
      <p:graphicFrame>
        <p:nvGraphicFramePr>
          <p:cNvPr id="10" name="Table 9"/>
          <p:cNvGraphicFramePr>
            <a:graphicFrameLocks noGrp="1"/>
          </p:cNvGraphicFramePr>
          <p:nvPr>
            <p:extLst/>
          </p:nvPr>
        </p:nvGraphicFramePr>
        <p:xfrm>
          <a:off x="762000" y="1584960"/>
          <a:ext cx="7543800" cy="2377440"/>
        </p:xfrm>
        <a:graphic>
          <a:graphicData uri="http://schemas.openxmlformats.org/drawingml/2006/table">
            <a:tbl>
              <a:tblPr firstRow="1" bandRow="1">
                <a:tableStyleId>{BC89EF96-8CEA-46FF-86C4-4CE0E7609802}</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53340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(During the period of assessment keeping CAYm2 as base year)</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2820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&gt;=90%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25</a:t>
                      </a:r>
                    </a:p>
                  </a:txBody>
                  <a:tcPr anchor="ctr"/>
                </a:tc>
                <a:extLst>
                  <a:ext uri="{0D108BD9-81ED-4DB2-BD59-A6C34878D82A}">
                    <a16:rowId xmlns:a16="http://schemas.microsoft.com/office/drawing/2014/main" val="10001"/>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&gt;=75%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2"/>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&gt;=60%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15</a:t>
                      </a:r>
                    </a:p>
                  </a:txBody>
                  <a:tcPr anchor="ctr"/>
                </a:tc>
                <a:extLst>
                  <a:ext uri="{0D108BD9-81ED-4DB2-BD59-A6C34878D82A}">
                    <a16:rowId xmlns:a16="http://schemas.microsoft.com/office/drawing/2014/main" val="10003"/>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&gt;=50% of required Faculty members retained 10</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10</a:t>
                      </a:r>
                    </a:p>
                  </a:txBody>
                  <a:tcPr anchor="ctr"/>
                </a:tc>
                <a:extLst>
                  <a:ext uri="{0D108BD9-81ED-4DB2-BD59-A6C34878D82A}">
                    <a16:rowId xmlns:a16="http://schemas.microsoft.com/office/drawing/2014/main" val="10004"/>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&lt;50%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60118" y="4267200"/>
            <a:ext cx="9015682"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Faculty date of joining;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three month (July-April-May) salary statement for each of the assessment years</a:t>
            </a:r>
          </a:p>
        </p:txBody>
      </p:sp>
    </p:spTree>
    <p:extLst>
      <p:ext uri="{BB962C8B-B14F-4D97-AF65-F5344CB8AC3E}">
        <p14:creationId xmlns:p14="http://schemas.microsoft.com/office/powerpoint/2010/main" val="13582717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991600" cy="3662541"/>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5.5. Innovations by the Faculty in Teaching and Learning</a:t>
            </a:r>
          </a:p>
          <a:p>
            <a:pPr algn="just">
              <a:lnSpc>
                <a:spcPct val="150000"/>
              </a:lnSpc>
            </a:pPr>
            <a:r>
              <a:rPr lang="en-US" sz="2000" dirty="0">
                <a:solidFill>
                  <a:prstClr val="black"/>
                </a:solidFill>
                <a:latin typeface="Times New Roman" panose="02020603050405020304" pitchFamily="18" charset="0"/>
                <a:cs typeface="Times New Roman" panose="02020603050405020304" pitchFamily="18" charset="0"/>
              </a:rPr>
              <a:t>Contributions to teaching and learning are activities that contribute to the improvement of student learning. These activities may include innovations not limited to-</a:t>
            </a:r>
          </a:p>
          <a:p>
            <a:pPr marL="742950" lvl="1" indent="-285750" algn="jus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Use of ICT</a:t>
            </a:r>
          </a:p>
          <a:p>
            <a:pPr marL="742950" lvl="1" indent="-285750" algn="jus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Instruction delivery</a:t>
            </a:r>
          </a:p>
          <a:p>
            <a:pPr marL="742950" lvl="1" indent="-285750" algn="jus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Instructional methods</a:t>
            </a:r>
          </a:p>
          <a:p>
            <a:pPr marL="742950" lvl="1" indent="-285750" algn="jus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Assessment</a:t>
            </a:r>
          </a:p>
          <a:p>
            <a:pPr marL="742950" lvl="1" indent="-285750" algn="jus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Evaluation and inclusive class rooms that lead to effective, efficient and engaging instruction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4500741"/>
            <a:ext cx="8991600"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85750" indent="-285750" algn="just">
              <a:buFont typeface="Arial" panose="020B0604020202020204" pitchFamily="34" charset="0"/>
              <a:buChar char="•"/>
            </a:pPr>
            <a:r>
              <a:rPr lang="en-US" sz="1600" i="1" dirty="0">
                <a:solidFill>
                  <a:prstClr val="black"/>
                </a:solidFill>
                <a:latin typeface="Times New Roman"/>
                <a:cs typeface="Times New Roman"/>
              </a:rPr>
              <a:t>Availability on Institute website; awareness among faculty and students of the department</a:t>
            </a:r>
          </a:p>
          <a:p>
            <a:pPr marL="685800" indent="-685800" algn="just">
              <a:buFont typeface="Arial" panose="020B0604020202020204" pitchFamily="34" charset="0"/>
              <a:buChar char="•"/>
            </a:pPr>
            <a:r>
              <a:rPr lang="en-US" sz="1600" i="1" dirty="0">
                <a:solidFill>
                  <a:prstClr val="black"/>
                </a:solidFill>
                <a:latin typeface="Times New Roman"/>
                <a:cs typeface="Times New Roman"/>
              </a:rPr>
              <a:t>Innovations that contribute to the improvement of student learning, typically include use of ICT, instruction delivery, instructional methods, assessment, evaluation etc.</a:t>
            </a:r>
          </a:p>
        </p:txBody>
      </p:sp>
    </p:spTree>
    <p:extLst>
      <p:ext uri="{BB962C8B-B14F-4D97-AF65-F5344CB8AC3E}">
        <p14:creationId xmlns:p14="http://schemas.microsoft.com/office/powerpoint/2010/main" val="40332711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915400" cy="2000548"/>
          </a:xfrm>
          <a:prstGeom prst="rect">
            <a:avLst/>
          </a:prstGeom>
        </p:spPr>
        <p:txBody>
          <a:bodyPr wrap="square">
            <a:spAutoFit/>
          </a:bodyPr>
          <a:lstStyle/>
          <a:p>
            <a:pPr marL="463550" indent="-463550">
              <a:spcBef>
                <a:spcPts val="400"/>
              </a:spcBef>
              <a:spcAft>
                <a:spcPts val="400"/>
              </a:spcAft>
            </a:pPr>
            <a:r>
              <a:rPr lang="en-US" sz="2200" b="1" dirty="0">
                <a:solidFill>
                  <a:srgbClr val="0000CC"/>
                </a:solidFill>
                <a:latin typeface="Times New Roman" panose="02020603050405020304" pitchFamily="18" charset="0"/>
                <a:cs typeface="Times New Roman" panose="02020603050405020304" pitchFamily="18" charset="0"/>
              </a:rPr>
              <a:t>5.6. Faculty as participants in Faculty development / training activities/ STTPs (15)</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 Faculty scores maximum five points for participation</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in 2 to 5 days Faculty development program: 3 Points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&gt;5 days Faculty development program: 5 points</a:t>
            </a:r>
          </a:p>
        </p:txBody>
      </p:sp>
      <p:graphicFrame>
        <p:nvGraphicFramePr>
          <p:cNvPr id="6" name="Table 5"/>
          <p:cNvGraphicFramePr>
            <a:graphicFrameLocks noGrp="1"/>
          </p:cNvGraphicFramePr>
          <p:nvPr>
            <p:extLst/>
          </p:nvPr>
        </p:nvGraphicFramePr>
        <p:xfrm>
          <a:off x="457200" y="2667000"/>
          <a:ext cx="9144000" cy="27279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rowSpan="2">
                  <a:txBody>
                    <a:bodyPr/>
                    <a:lstStyle/>
                    <a:p>
                      <a:pPr algn="ctr"/>
                      <a:r>
                        <a:rPr lang="en-US" sz="2000" kern="1200" dirty="0">
                          <a:solidFill>
                            <a:schemeClr val="tx1"/>
                          </a:solidFill>
                          <a:latin typeface="Times New Roman" panose="02020603050405020304" pitchFamily="18" charset="0"/>
                          <a:ea typeface="+mn-ea"/>
                          <a:cs typeface="Times New Roman" panose="02020603050405020304" pitchFamily="18" charset="0"/>
                        </a:rPr>
                        <a:t>Name of the Faculty</a:t>
                      </a:r>
                    </a:p>
                  </a:txBody>
                  <a:tcPr anchor="ctr"/>
                </a:tc>
                <a:tc gridSpan="3">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Max. 5 per Faculty</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172720">
                <a:tc vMerge="1">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1"/>
                  </a:ext>
                </a:extLst>
              </a:tr>
              <a:tr h="243840">
                <a:tc>
                  <a:txBody>
                    <a:bodyPr/>
                    <a:lstStyle/>
                    <a:p>
                      <a:pPr algn="just"/>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a:t>
                      </a:r>
                      <a:endParaRPr kumimoji="0"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426720">
                <a:tc>
                  <a:txBody>
                    <a:bodyPr/>
                    <a:lstStyle/>
                    <a:p>
                      <a:pPr algn="just"/>
                      <a:r>
                        <a:rPr kumimoji="0" lang="en-US"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RF</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Number of Faculty required to comply with 20:1 Student-Faculty ratio as per 5.1</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Assessment = 3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(Sum/0.5RF)  (Marks limited to 15)</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Average assessment over three years (Marks limited to 15) =</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1066800" y="5427148"/>
            <a:ext cx="7494270" cy="1000274"/>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buFont typeface="Symbol"/>
              <a:buChar char=""/>
              <a:tabLst>
                <a:tab pos="292100" algn="l"/>
              </a:tabLst>
            </a:pPr>
            <a:r>
              <a:rPr lang="en-US" sz="1600" i="1" dirty="0">
                <a:solidFill>
                  <a:prstClr val="black"/>
                </a:solidFill>
                <a:latin typeface="Times New Roman"/>
                <a:cs typeface="Times New Roman"/>
              </a:rPr>
              <a:t>Relevance of the training/development </a:t>
            </a:r>
            <a:r>
              <a:rPr lang="en-US" sz="1600" i="1" dirty="0" err="1">
                <a:solidFill>
                  <a:prstClr val="black"/>
                </a:solidFill>
                <a:latin typeface="Times New Roman"/>
                <a:cs typeface="Times New Roman"/>
              </a:rPr>
              <a:t>programme</a:t>
            </a:r>
            <a:endParaRPr lang="en-US" sz="1600" i="1" dirty="0">
              <a:solidFill>
                <a:prstClr val="black"/>
              </a:solidFill>
              <a:latin typeface="Times New Roman"/>
              <a:cs typeface="Times New Roman"/>
            </a:endParaRPr>
          </a:p>
          <a:p>
            <a:pPr marL="291465" indent="-228600" algn="just">
              <a:buFont typeface="Symbol"/>
              <a:buChar char=""/>
              <a:tabLst>
                <a:tab pos="292100" algn="l"/>
              </a:tabLst>
            </a:pPr>
            <a:r>
              <a:rPr lang="en-US" sz="1600" i="1" dirty="0">
                <a:solidFill>
                  <a:prstClr val="black"/>
                </a:solidFill>
                <a:latin typeface="Times New Roman"/>
                <a:cs typeface="Times New Roman"/>
              </a:rPr>
              <a:t>No. of days; No. of faculty</a:t>
            </a:r>
          </a:p>
        </p:txBody>
      </p:sp>
    </p:spTree>
    <p:extLst>
      <p:ext uri="{BB962C8B-B14F-4D97-AF65-F5344CB8AC3E}">
        <p14:creationId xmlns:p14="http://schemas.microsoft.com/office/powerpoint/2010/main" val="441413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720621"/>
            <a:ext cx="8953500" cy="3831818"/>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5.7. Research and Development</a:t>
            </a:r>
          </a:p>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5.7.1. 	Academic Research</a:t>
            </a:r>
          </a:p>
          <a:p>
            <a:pPr algn="just">
              <a:lnSpc>
                <a:spcPct val="150000"/>
              </a:lnSpc>
            </a:pPr>
            <a:r>
              <a:rPr lang="en-US" sz="2000" dirty="0">
                <a:solidFill>
                  <a:prstClr val="black"/>
                </a:solidFill>
                <a:latin typeface="Times New Roman" panose="02020603050405020304" pitchFamily="18" charset="0"/>
                <a:cs typeface="Times New Roman" panose="02020603050405020304" pitchFamily="18" charset="0"/>
              </a:rPr>
              <a:t>Academic research includes research paper publications, Ph.D. guidance, and faculty receiving Ph.D. during the assessment period.</a:t>
            </a:r>
          </a:p>
          <a:p>
            <a:pPr marL="342900" indent="-34290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Number of quality publications in refereed/SCI Journals, citations, Books/Book Chapters etc. </a:t>
            </a:r>
          </a:p>
          <a:p>
            <a:pPr marL="342900" indent="-34290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Ph.D. guided /Ph.D. awarded during the assessment period while working in the institute</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609600" y="4817548"/>
            <a:ext cx="7494270" cy="120225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lnSpc>
                <a:spcPct val="150000"/>
              </a:lnSpc>
              <a:buFont typeface="Times New Roman"/>
              <a:buAutoNum type="alphaUcPeriod"/>
              <a:tabLst>
                <a:tab pos="292100" algn="l"/>
              </a:tabLst>
            </a:pPr>
            <a:r>
              <a:rPr lang="en-US" sz="1600" i="1" dirty="0">
                <a:solidFill>
                  <a:prstClr val="black"/>
                </a:solidFill>
                <a:latin typeface="Times New Roman"/>
                <a:cs typeface="Times New Roman"/>
              </a:rPr>
              <a:t>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publi</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ations; publi</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ations</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opy</a:t>
            </a:r>
            <a:endParaRPr lang="en-US" sz="1600" dirty="0">
              <a:solidFill>
                <a:prstClr val="black"/>
              </a:solidFill>
              <a:latin typeface="Times New Roman"/>
              <a:cs typeface="Times New Roman"/>
            </a:endParaRPr>
          </a:p>
          <a:p>
            <a:pPr marL="291465" indent="-228600" algn="just">
              <a:lnSpc>
                <a:spcPct val="150000"/>
              </a:lnSpc>
              <a:buFont typeface="Times New Roman"/>
              <a:buAutoNum type="alphaUcPeriod"/>
              <a:tabLst>
                <a:tab pos="292100" algn="l"/>
              </a:tabLst>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10728946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100" y="609600"/>
            <a:ext cx="8953500" cy="1477328"/>
          </a:xfrm>
          <a:prstGeom prst="rect">
            <a:avLst/>
          </a:prstGeom>
        </p:spPr>
        <p:txBody>
          <a:bodyPr wrap="square">
            <a:spAutoFit/>
          </a:bodyPr>
          <a:lstStyle/>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5.7.2.	Sponsored Research</a:t>
            </a:r>
          </a:p>
          <a:p>
            <a:pPr marL="285750" indent="-28575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Funded research from outside</a:t>
            </a:r>
          </a:p>
          <a:p>
            <a:pPr marL="285750" indent="-28575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Provide a list with Project Title, Funding Agency, Amount and Duration</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2057400"/>
            <a:ext cx="9296400" cy="3323987"/>
          </a:xfrm>
          <a:prstGeom prst="rect">
            <a:avLst/>
          </a:prstGeom>
        </p:spPr>
        <p:txBody>
          <a:bodyPr wrap="square">
            <a:spAutoFit/>
          </a:bodyPr>
          <a:lstStyle/>
          <a:p>
            <a:pPr marL="62865" marR="691515">
              <a:lnSpc>
                <a:spcPct val="150000"/>
              </a:lnSpc>
              <a:tabLst>
                <a:tab pos="838835" algn="l"/>
                <a:tab pos="2486660" algn="l"/>
              </a:tabLst>
            </a:pPr>
            <a:r>
              <a:rPr lang="en-US" sz="2000" dirty="0">
                <a:solidFill>
                  <a:prstClr val="black"/>
                </a:solidFill>
                <a:latin typeface="Times New Roman"/>
                <a:cs typeface="Times New Roman"/>
              </a:rPr>
              <a:t>Funded research from outside; </a:t>
            </a:r>
            <a:r>
              <a:rPr lang="en-US" sz="2000" dirty="0">
                <a:solidFill>
                  <a:srgbClr val="FF0000"/>
                </a:solidFill>
                <a:latin typeface="Times New Roman"/>
                <a:cs typeface="Times New Roman"/>
              </a:rPr>
              <a:t>Cumulative during CAYm1, CAYm2 and CAYm3 Amount</a:t>
            </a:r>
            <a:r>
              <a:rPr lang="en-US" sz="2000" dirty="0">
                <a:solidFill>
                  <a:prstClr val="black"/>
                </a:solidFill>
                <a:latin typeface="Times New Roman"/>
                <a:cs typeface="Times New Roman"/>
              </a:rPr>
              <a:t> &gt;   </a:t>
            </a:r>
            <a:r>
              <a:rPr lang="en-US" sz="2000" b="1" dirty="0">
                <a:solidFill>
                  <a:srgbClr val="FF0000"/>
                </a:solidFill>
                <a:latin typeface="Times New Roman"/>
                <a:cs typeface="Times New Roman"/>
              </a:rPr>
              <a:t>20 Lakh</a:t>
            </a:r>
            <a:r>
              <a:rPr lang="en-US" sz="2000" dirty="0">
                <a:solidFill>
                  <a:prstClr val="black"/>
                </a:solidFill>
                <a:latin typeface="Times New Roman"/>
                <a:cs typeface="Times New Roman"/>
              </a:rPr>
              <a:t>	                          – 5 Marks</a:t>
            </a:r>
          </a:p>
          <a:p>
            <a:pPr marL="62865" marR="691515">
              <a:lnSpc>
                <a:spcPct val="150000"/>
              </a:lnSpc>
              <a:tabLst>
                <a:tab pos="838835" algn="l"/>
                <a:tab pos="2486660" algn="l"/>
              </a:tabLst>
            </a:pPr>
            <a:r>
              <a:rPr lang="en-US" sz="2000" dirty="0">
                <a:solidFill>
                  <a:prstClr val="black"/>
                </a:solidFill>
                <a:latin typeface="Times New Roman"/>
                <a:cs typeface="Times New Roman"/>
              </a:rPr>
              <a:t>Amount &gt;= 16  Lakh and &lt;=  20 Lakh   – 4 Marks </a:t>
            </a:r>
          </a:p>
          <a:p>
            <a:pPr marL="62865" marR="691515">
              <a:lnSpc>
                <a:spcPct val="150000"/>
              </a:lnSpc>
              <a:tabLst>
                <a:tab pos="838835" algn="l"/>
                <a:tab pos="2486660" algn="l"/>
              </a:tabLst>
            </a:pPr>
            <a:r>
              <a:rPr lang="en-US" sz="2000" dirty="0">
                <a:solidFill>
                  <a:prstClr val="black"/>
                </a:solidFill>
                <a:latin typeface="Times New Roman"/>
                <a:cs typeface="Times New Roman"/>
              </a:rPr>
              <a:t>Amount &gt;= 12  Lakh and &lt;    16 Lakh   – 3 Marks </a:t>
            </a:r>
          </a:p>
          <a:p>
            <a:pPr marL="62865" marR="691515">
              <a:lnSpc>
                <a:spcPct val="150000"/>
              </a:lnSpc>
              <a:tabLst>
                <a:tab pos="838835" algn="l"/>
                <a:tab pos="2486660" algn="l"/>
              </a:tabLst>
            </a:pPr>
            <a:r>
              <a:rPr lang="en-US" sz="2000" dirty="0">
                <a:solidFill>
                  <a:prstClr val="black"/>
                </a:solidFill>
                <a:latin typeface="Times New Roman"/>
                <a:cs typeface="Times New Roman"/>
              </a:rPr>
              <a:t>Amount &gt;= 8    Lakh and &lt;   12 Lakh   – 2 Marks </a:t>
            </a:r>
          </a:p>
          <a:p>
            <a:pPr marL="62865" marR="691515">
              <a:lnSpc>
                <a:spcPct val="150000"/>
              </a:lnSpc>
              <a:tabLst>
                <a:tab pos="838835" algn="l"/>
                <a:tab pos="2486660" algn="l"/>
              </a:tabLst>
            </a:pPr>
            <a:r>
              <a:rPr lang="en-US" sz="2000" dirty="0">
                <a:solidFill>
                  <a:prstClr val="black"/>
                </a:solidFill>
                <a:latin typeface="Times New Roman"/>
                <a:cs typeface="Times New Roman"/>
              </a:rPr>
              <a:t>Amount &gt;= 4     Lakh and &lt;   8 Lakh     – 1 Mark</a:t>
            </a:r>
          </a:p>
          <a:p>
            <a:pPr marL="62865" marR="691515">
              <a:lnSpc>
                <a:spcPct val="150000"/>
              </a:lnSpc>
              <a:tabLst>
                <a:tab pos="838835" algn="l"/>
                <a:tab pos="2486660" algn="l"/>
              </a:tabLst>
            </a:pPr>
            <a:r>
              <a:rPr lang="en-US" sz="2000" dirty="0">
                <a:solidFill>
                  <a:prstClr val="black"/>
                </a:solidFill>
                <a:latin typeface="Times New Roman"/>
                <a:cs typeface="Times New Roman"/>
              </a:rPr>
              <a:t>Amount &lt;   4 Lakh  			       – 0 Mark</a:t>
            </a:r>
          </a:p>
        </p:txBody>
      </p:sp>
      <p:sp>
        <p:nvSpPr>
          <p:cNvPr id="6" name="Rectangle 5"/>
          <p:cNvSpPr/>
          <p:nvPr/>
        </p:nvSpPr>
        <p:spPr>
          <a:xfrm>
            <a:off x="457200" y="5334000"/>
            <a:ext cx="891540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buSzPct val="75000"/>
              <a:tabLst>
                <a:tab pos="281305" algn="l"/>
              </a:tabLst>
            </a:pPr>
            <a:r>
              <a:rPr lang="en-US" sz="1600" i="1" spc="-10" dirty="0">
                <a:solidFill>
                  <a:prstClr val="black"/>
                </a:solidFill>
                <a:latin typeface="Times New Roman"/>
                <a:cs typeface="Times New Roman"/>
              </a:rPr>
              <a:t>Documentary evidence; Funding agency, Amount, Duration, Research progress; Outcome</a:t>
            </a:r>
          </a:p>
        </p:txBody>
      </p:sp>
    </p:spTree>
    <p:extLst>
      <p:ext uri="{BB962C8B-B14F-4D97-AF65-F5344CB8AC3E}">
        <p14:creationId xmlns:p14="http://schemas.microsoft.com/office/powerpoint/2010/main" val="41182671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59993"/>
            <a:ext cx="8991600" cy="204671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5.7.3.	Development activities</a:t>
            </a:r>
          </a:p>
          <a:p>
            <a:pPr>
              <a:lnSpc>
                <a:spcPct val="150000"/>
              </a:lnSpc>
              <a:tabLst>
                <a:tab pos="463550" algn="l"/>
              </a:tabLst>
            </a:pPr>
            <a:r>
              <a:rPr lang="en-US" dirty="0">
                <a:solidFill>
                  <a:prstClr val="black"/>
                </a:solidFill>
              </a:rPr>
              <a:t>	Provide details:</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Product Development</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Research laboratories</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Instructional materials</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Working models/charts/monograms etc.</a:t>
            </a:r>
          </a:p>
        </p:txBody>
      </p:sp>
      <p:sp>
        <p:nvSpPr>
          <p:cNvPr id="6" name="Rectangle 5"/>
          <p:cNvSpPr/>
          <p:nvPr/>
        </p:nvSpPr>
        <p:spPr>
          <a:xfrm>
            <a:off x="480456" y="3500344"/>
            <a:ext cx="8877300" cy="86177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5.7.4.	Consultancy (from Industry)</a:t>
            </a:r>
          </a:p>
          <a:p>
            <a:pPr>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Provide a list with Project Title, Funding Agency, Amount and Duration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80456" y="270670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 </a:t>
            </a:r>
            <a:r>
              <a:rPr lang="en-US" sz="1600" i="1" spc="-5" dirty="0">
                <a:solidFill>
                  <a:prstClr val="black"/>
                </a:solidFill>
                <a:latin typeface="Times New Roman"/>
                <a:cs typeface="Times New Roman"/>
              </a:rPr>
              <a:t>ex</a:t>
            </a:r>
            <a:r>
              <a:rPr lang="en-US" sz="1600" i="1" dirty="0">
                <a:solidFill>
                  <a:prstClr val="black"/>
                </a:solidFill>
                <a:latin typeface="Times New Roman"/>
                <a:cs typeface="Times New Roman"/>
              </a:rPr>
              <a:t>planatory</a:t>
            </a:r>
            <a:endParaRPr lang="en-US" sz="1600" dirty="0">
              <a:solidFill>
                <a:prstClr val="black"/>
              </a:solidFill>
              <a:latin typeface="Times New Roman"/>
              <a:cs typeface="Times New Roman"/>
            </a:endParaRPr>
          </a:p>
        </p:txBody>
      </p:sp>
      <p:sp>
        <p:nvSpPr>
          <p:cNvPr id="8" name="Rectangle 7"/>
          <p:cNvSpPr/>
          <p:nvPr/>
        </p:nvSpPr>
        <p:spPr>
          <a:xfrm>
            <a:off x="914400" y="4347835"/>
            <a:ext cx="8077200" cy="2031325"/>
          </a:xfrm>
          <a:prstGeom prst="rect">
            <a:avLst/>
          </a:prstGeom>
        </p:spPr>
        <p:txBody>
          <a:bodyPr wrap="square">
            <a:spAutoFit/>
          </a:bodyPr>
          <a:lstStyle/>
          <a:p>
            <a:pPr marL="62865" marR="1642745" algn="just">
              <a:tabLst>
                <a:tab pos="2372360" algn="l"/>
              </a:tabLst>
            </a:pPr>
            <a:r>
              <a:rPr lang="en-US" dirty="0">
                <a:solidFill>
                  <a:prstClr val="black"/>
                </a:solidFill>
                <a:latin typeface="Times New Roman"/>
                <a:cs typeface="Times New Roman"/>
              </a:rPr>
              <a:t>Consultanc</a:t>
            </a:r>
            <a:r>
              <a:rPr lang="en-US" spc="-25" dirty="0">
                <a:solidFill>
                  <a:prstClr val="black"/>
                </a:solidFill>
                <a:latin typeface="Times New Roman"/>
                <a:cs typeface="Times New Roman"/>
              </a:rPr>
              <a:t>y</a:t>
            </a:r>
            <a:r>
              <a:rPr lang="en-US" dirty="0">
                <a:solidFill>
                  <a:prstClr val="black"/>
                </a:solidFill>
                <a:latin typeface="Times New Roman"/>
                <a:cs typeface="Times New Roman"/>
              </a:rPr>
              <a:t>; </a:t>
            </a:r>
            <a:r>
              <a:rPr lang="en-US" spc="-5" dirty="0">
                <a:solidFill>
                  <a:prstClr val="black"/>
                </a:solidFill>
                <a:latin typeface="Times New Roman"/>
                <a:cs typeface="Times New Roman"/>
              </a:rPr>
              <a:t>(</a:t>
            </a:r>
            <a:r>
              <a:rPr lang="en-US" dirty="0">
                <a:solidFill>
                  <a:srgbClr val="FF0000"/>
                </a:solidFill>
                <a:latin typeface="Times New Roman"/>
                <a:cs typeface="Times New Roman"/>
              </a:rPr>
              <a:t>Cumul</a:t>
            </a:r>
            <a:r>
              <a:rPr lang="en-US" spc="-5" dirty="0">
                <a:solidFill>
                  <a:srgbClr val="FF0000"/>
                </a:solidFill>
                <a:latin typeface="Times New Roman"/>
                <a:cs typeface="Times New Roman"/>
              </a:rPr>
              <a:t>a</a:t>
            </a:r>
            <a:r>
              <a:rPr lang="en-US" dirty="0">
                <a:solidFill>
                  <a:srgbClr val="FF0000"/>
                </a:solidFill>
                <a:latin typeface="Times New Roman"/>
                <a:cs typeface="Times New Roman"/>
              </a:rPr>
              <a:t>tive</a:t>
            </a:r>
            <a:r>
              <a:rPr lang="en-US" spc="-5" dirty="0">
                <a:solidFill>
                  <a:srgbClr val="FF0000"/>
                </a:solidFill>
                <a:latin typeface="Times New Roman"/>
                <a:cs typeface="Times New Roman"/>
              </a:rPr>
              <a:t> </a:t>
            </a:r>
            <a:r>
              <a:rPr lang="en-US" dirty="0">
                <a:solidFill>
                  <a:srgbClr val="FF0000"/>
                </a:solidFill>
                <a:latin typeface="Times New Roman"/>
                <a:cs typeface="Times New Roman"/>
              </a:rPr>
              <a:t>during</a:t>
            </a:r>
            <a:r>
              <a:rPr lang="en-US" spc="-15" dirty="0">
                <a:solidFill>
                  <a:srgbClr val="FF0000"/>
                </a:solidFill>
                <a:latin typeface="Times New Roman"/>
                <a:cs typeface="Times New Roman"/>
              </a:rPr>
              <a:t> </a:t>
            </a:r>
            <a:r>
              <a:rPr lang="en-US" dirty="0">
                <a:solidFill>
                  <a:srgbClr val="FF0000"/>
                </a:solidFill>
                <a:latin typeface="Times New Roman"/>
                <a:cs typeface="Times New Roman"/>
              </a:rPr>
              <a:t>C</a:t>
            </a:r>
            <a:r>
              <a:rPr lang="en-US" spc="5" dirty="0">
                <a:solidFill>
                  <a:srgbClr val="FF0000"/>
                </a:solidFill>
                <a:latin typeface="Times New Roman"/>
                <a:cs typeface="Times New Roman"/>
              </a:rPr>
              <a:t>A</a:t>
            </a:r>
            <a:r>
              <a:rPr lang="en-US" dirty="0">
                <a:solidFill>
                  <a:srgbClr val="FF0000"/>
                </a:solidFill>
                <a:latin typeface="Times New Roman"/>
                <a:cs typeface="Times New Roman"/>
              </a:rPr>
              <a:t>Ym1, CA</a:t>
            </a:r>
            <a:r>
              <a:rPr lang="en-US" spc="5" dirty="0">
                <a:solidFill>
                  <a:srgbClr val="FF0000"/>
                </a:solidFill>
                <a:latin typeface="Times New Roman"/>
                <a:cs typeface="Times New Roman"/>
              </a:rPr>
              <a:t>Y</a:t>
            </a:r>
            <a:r>
              <a:rPr lang="en-US" dirty="0">
                <a:solidFill>
                  <a:srgbClr val="FF0000"/>
                </a:solidFill>
                <a:latin typeface="Times New Roman"/>
                <a:cs typeface="Times New Roman"/>
              </a:rPr>
              <a:t>m2 </a:t>
            </a:r>
            <a:r>
              <a:rPr lang="en-US" spc="-5" dirty="0">
                <a:solidFill>
                  <a:srgbClr val="FF0000"/>
                </a:solidFill>
                <a:latin typeface="Times New Roman"/>
                <a:cs typeface="Times New Roman"/>
              </a:rPr>
              <a:t>a</a:t>
            </a:r>
            <a:r>
              <a:rPr lang="en-US" dirty="0">
                <a:solidFill>
                  <a:srgbClr val="FF0000"/>
                </a:solidFill>
                <a:latin typeface="Times New Roman"/>
                <a:cs typeface="Times New Roman"/>
              </a:rPr>
              <a:t>nd CA</a:t>
            </a:r>
            <a:r>
              <a:rPr lang="en-US" spc="-5" dirty="0">
                <a:solidFill>
                  <a:srgbClr val="FF0000"/>
                </a:solidFill>
                <a:latin typeface="Times New Roman"/>
                <a:cs typeface="Times New Roman"/>
              </a:rPr>
              <a:t>Y</a:t>
            </a:r>
            <a:r>
              <a:rPr lang="en-US" dirty="0">
                <a:solidFill>
                  <a:srgbClr val="FF0000"/>
                </a:solidFill>
                <a:latin typeface="Times New Roman"/>
                <a:cs typeface="Times New Roman"/>
              </a:rPr>
              <a:t>m</a:t>
            </a:r>
            <a:r>
              <a:rPr lang="en-US" spc="5" dirty="0">
                <a:solidFill>
                  <a:srgbClr val="FF0000"/>
                </a:solidFill>
                <a:latin typeface="Times New Roman"/>
                <a:cs typeface="Times New Roman"/>
              </a:rPr>
              <a:t>3</a:t>
            </a:r>
            <a:r>
              <a:rPr lang="en-US" dirty="0">
                <a:solidFill>
                  <a:srgbClr val="FF0000"/>
                </a:solidFill>
                <a:latin typeface="Times New Roman"/>
                <a:cs typeface="Times New Roman"/>
              </a:rPr>
              <a:t>)</a:t>
            </a:r>
            <a:r>
              <a:rPr lang="en-US" dirty="0">
                <a:solidFill>
                  <a:prstClr val="black"/>
                </a:solidFill>
                <a:latin typeface="Times New Roman"/>
                <a:cs typeface="Times New Roman"/>
              </a:rPr>
              <a:t> </a:t>
            </a:r>
            <a:r>
              <a:rPr lang="en-US" b="1" dirty="0">
                <a:solidFill>
                  <a:srgbClr val="FF0000"/>
                </a:solidFill>
                <a:latin typeface="Times New Roman"/>
                <a:cs typeface="Times New Roman"/>
              </a:rPr>
              <a:t>Amount &gt; </a:t>
            </a:r>
            <a:r>
              <a:rPr lang="en-US" b="1" spc="-5" dirty="0">
                <a:solidFill>
                  <a:srgbClr val="FF0000"/>
                </a:solidFill>
                <a:latin typeface="Times New Roman"/>
                <a:cs typeface="Times New Roman"/>
              </a:rPr>
              <a:t> </a:t>
            </a:r>
            <a:r>
              <a:rPr lang="en-US" b="1" dirty="0">
                <a:solidFill>
                  <a:srgbClr val="FF0000"/>
                </a:solidFill>
                <a:latin typeface="Times New Roman"/>
                <a:cs typeface="Times New Roman"/>
              </a:rPr>
              <a:t>10</a:t>
            </a:r>
            <a:r>
              <a:rPr lang="en-US" b="1" spc="10" dirty="0">
                <a:solidFill>
                  <a:srgbClr val="FF0000"/>
                </a:solidFill>
                <a:latin typeface="Times New Roman"/>
                <a:cs typeface="Times New Roman"/>
              </a:rPr>
              <a:t> </a:t>
            </a:r>
            <a:r>
              <a:rPr lang="en-US" b="1" spc="-15" dirty="0">
                <a:solidFill>
                  <a:srgbClr val="FF0000"/>
                </a:solidFill>
                <a:latin typeface="Times New Roman"/>
                <a:cs typeface="Times New Roman"/>
              </a:rPr>
              <a:t>L</a:t>
            </a:r>
            <a:r>
              <a:rPr lang="en-US" b="1" spc="-5" dirty="0">
                <a:solidFill>
                  <a:srgbClr val="FF0000"/>
                </a:solidFill>
                <a:latin typeface="Times New Roman"/>
                <a:cs typeface="Times New Roman"/>
              </a:rPr>
              <a:t>a</a:t>
            </a:r>
            <a:r>
              <a:rPr lang="en-US" b="1" dirty="0">
                <a:solidFill>
                  <a:srgbClr val="FF0000"/>
                </a:solidFill>
                <a:latin typeface="Times New Roman"/>
                <a:cs typeface="Times New Roman"/>
              </a:rPr>
              <a:t>kh</a:t>
            </a:r>
            <a:r>
              <a:rPr lang="en-US" dirty="0">
                <a:solidFill>
                  <a:prstClr val="black"/>
                </a:solidFill>
                <a:latin typeface="Times New Roman"/>
                <a:cs typeface="Times New Roman"/>
              </a:rPr>
              <a:t>			        – 5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a:p>
            <a:pPr marL="62865" marR="2777490" algn="just">
              <a:tabLst>
                <a:tab pos="1811020" algn="l"/>
                <a:tab pos="2334260" algn="l"/>
              </a:tabLst>
            </a:pPr>
            <a:r>
              <a:rPr lang="en-US" dirty="0">
                <a:solidFill>
                  <a:prstClr val="black"/>
                </a:solidFill>
                <a:latin typeface="Times New Roman"/>
                <a:cs typeface="Times New Roman"/>
              </a:rPr>
              <a:t>Amount </a:t>
            </a:r>
            <a:r>
              <a:rPr lang="en-US" spc="-5" dirty="0">
                <a:solidFill>
                  <a:prstClr val="black"/>
                </a:solidFill>
                <a:latin typeface="Times New Roman"/>
                <a:cs typeface="Times New Roman"/>
              </a:rPr>
              <a:t>&gt;</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8 </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a:t>
            </a:r>
            <a:r>
              <a:rPr lang="en-US" spc="5" dirty="0">
                <a:solidFill>
                  <a:prstClr val="black"/>
                </a:solidFill>
                <a:latin typeface="Times New Roman"/>
                <a:cs typeface="Times New Roman"/>
              </a:rPr>
              <a:t>a</a:t>
            </a:r>
            <a:r>
              <a:rPr lang="en-US" dirty="0">
                <a:solidFill>
                  <a:prstClr val="black"/>
                </a:solidFill>
                <a:latin typeface="Times New Roman"/>
                <a:cs typeface="Times New Roman"/>
              </a:rPr>
              <a:t>nd</a:t>
            </a:r>
            <a:r>
              <a:rPr lang="en-US" spc="10" dirty="0">
                <a:solidFill>
                  <a:prstClr val="black"/>
                </a:solidFill>
                <a:latin typeface="Times New Roman"/>
                <a:cs typeface="Times New Roman"/>
              </a:rPr>
              <a:t> </a:t>
            </a:r>
            <a:r>
              <a:rPr lang="en-US" spc="-5" dirty="0">
                <a:solidFill>
                  <a:prstClr val="black"/>
                </a:solidFill>
                <a:latin typeface="Times New Roman"/>
                <a:cs typeface="Times New Roman"/>
              </a:rPr>
              <a:t>&lt;</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10</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 4 </a:t>
            </a:r>
            <a:r>
              <a:rPr lang="en-US" spc="10" dirty="0">
                <a:solidFill>
                  <a:prstClr val="black"/>
                </a:solidFill>
                <a:latin typeface="Times New Roman"/>
                <a:cs typeface="Times New Roman"/>
              </a:rPr>
              <a:t>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 Amount </a:t>
            </a:r>
            <a:r>
              <a:rPr lang="en-US" spc="-5" dirty="0">
                <a:solidFill>
                  <a:prstClr val="black"/>
                </a:solidFill>
                <a:latin typeface="Times New Roman"/>
                <a:cs typeface="Times New Roman"/>
              </a:rPr>
              <a:t>&gt;</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6 </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a:t>
            </a:r>
            <a:r>
              <a:rPr lang="en-US" spc="5" dirty="0">
                <a:solidFill>
                  <a:prstClr val="black"/>
                </a:solidFill>
                <a:latin typeface="Times New Roman"/>
                <a:cs typeface="Times New Roman"/>
              </a:rPr>
              <a:t>a</a:t>
            </a:r>
            <a:r>
              <a:rPr lang="en-US" dirty="0">
                <a:solidFill>
                  <a:prstClr val="black"/>
                </a:solidFill>
                <a:latin typeface="Times New Roman"/>
                <a:cs typeface="Times New Roman"/>
              </a:rPr>
              <a:t>nd</a:t>
            </a:r>
            <a:r>
              <a:rPr lang="en-US" spc="10" dirty="0">
                <a:solidFill>
                  <a:prstClr val="black"/>
                </a:solidFill>
                <a:latin typeface="Times New Roman"/>
                <a:cs typeface="Times New Roman"/>
              </a:rPr>
              <a:t> </a:t>
            </a:r>
            <a:r>
              <a:rPr lang="en-US" dirty="0">
                <a:solidFill>
                  <a:prstClr val="black"/>
                </a:solidFill>
                <a:latin typeface="Times New Roman"/>
                <a:cs typeface="Times New Roman"/>
              </a:rPr>
              <a:t>&lt;	 8</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 3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 Amount </a:t>
            </a:r>
            <a:r>
              <a:rPr lang="en-US" spc="-5" dirty="0">
                <a:solidFill>
                  <a:prstClr val="black"/>
                </a:solidFill>
                <a:latin typeface="Times New Roman"/>
                <a:cs typeface="Times New Roman"/>
              </a:rPr>
              <a:t>&gt;</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4</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a:t>
            </a:r>
            <a:r>
              <a:rPr lang="en-US" spc="-5" dirty="0">
                <a:solidFill>
                  <a:prstClr val="black"/>
                </a:solidFill>
                <a:latin typeface="Times New Roman"/>
                <a:cs typeface="Times New Roman"/>
              </a:rPr>
              <a:t>a</a:t>
            </a:r>
            <a:r>
              <a:rPr lang="en-US" spc="10" dirty="0">
                <a:solidFill>
                  <a:prstClr val="black"/>
                </a:solidFill>
                <a:latin typeface="Times New Roman"/>
                <a:cs typeface="Times New Roman"/>
              </a:rPr>
              <a:t>n</a:t>
            </a:r>
            <a:r>
              <a:rPr lang="en-US" dirty="0">
                <a:solidFill>
                  <a:prstClr val="black"/>
                </a:solidFill>
                <a:latin typeface="Times New Roman"/>
                <a:cs typeface="Times New Roman"/>
              </a:rPr>
              <a:t>d </a:t>
            </a:r>
            <a:r>
              <a:rPr lang="en-US" spc="10" dirty="0">
                <a:solidFill>
                  <a:prstClr val="black"/>
                </a:solidFill>
                <a:latin typeface="Times New Roman"/>
                <a:cs typeface="Times New Roman"/>
              </a:rPr>
              <a:t> </a:t>
            </a:r>
            <a:r>
              <a:rPr lang="en-US" dirty="0">
                <a:solidFill>
                  <a:prstClr val="black"/>
                </a:solidFill>
                <a:latin typeface="Times New Roman"/>
                <a:cs typeface="Times New Roman"/>
              </a:rPr>
              <a:t>&lt;	6</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 2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 Amount </a:t>
            </a:r>
            <a:r>
              <a:rPr lang="en-US" spc="-5" dirty="0">
                <a:solidFill>
                  <a:prstClr val="black"/>
                </a:solidFill>
                <a:latin typeface="Times New Roman"/>
                <a:cs typeface="Times New Roman"/>
              </a:rPr>
              <a:t>&gt;</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2</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a:t>
            </a:r>
            <a:r>
              <a:rPr lang="en-US" spc="-5" dirty="0">
                <a:solidFill>
                  <a:prstClr val="black"/>
                </a:solidFill>
                <a:latin typeface="Times New Roman"/>
                <a:cs typeface="Times New Roman"/>
              </a:rPr>
              <a:t>a</a:t>
            </a:r>
            <a:r>
              <a:rPr lang="en-US" spc="10" dirty="0">
                <a:solidFill>
                  <a:prstClr val="black"/>
                </a:solidFill>
                <a:latin typeface="Times New Roman"/>
                <a:cs typeface="Times New Roman"/>
              </a:rPr>
              <a:t>n</a:t>
            </a:r>
            <a:r>
              <a:rPr lang="en-US" dirty="0">
                <a:solidFill>
                  <a:prstClr val="black"/>
                </a:solidFill>
                <a:latin typeface="Times New Roman"/>
                <a:cs typeface="Times New Roman"/>
              </a:rPr>
              <a:t>d </a:t>
            </a:r>
            <a:r>
              <a:rPr lang="en-US" spc="10" dirty="0">
                <a:solidFill>
                  <a:prstClr val="black"/>
                </a:solidFill>
                <a:latin typeface="Times New Roman"/>
                <a:cs typeface="Times New Roman"/>
              </a:rPr>
              <a:t> </a:t>
            </a:r>
            <a:r>
              <a:rPr lang="en-US" dirty="0">
                <a:solidFill>
                  <a:prstClr val="black"/>
                </a:solidFill>
                <a:latin typeface="Times New Roman"/>
                <a:cs typeface="Times New Roman"/>
              </a:rPr>
              <a:t>&lt;	4</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 1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 Amount &lt;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2</a:t>
            </a:r>
            <a:r>
              <a:rPr lang="en-US" spc="10" dirty="0">
                <a:solidFill>
                  <a:prstClr val="black"/>
                </a:solidFill>
                <a:latin typeface="Times New Roman"/>
                <a:cs typeface="Times New Roman"/>
              </a:rPr>
              <a:t> </a:t>
            </a:r>
            <a:r>
              <a:rPr lang="en-US" spc="-15" dirty="0">
                <a:solidFill>
                  <a:prstClr val="black"/>
                </a:solidFill>
                <a:latin typeface="Times New Roman"/>
                <a:cs typeface="Times New Roman"/>
              </a:rPr>
              <a:t>L</a:t>
            </a:r>
            <a:r>
              <a:rPr lang="en-US" spc="-5" dirty="0">
                <a:solidFill>
                  <a:prstClr val="black"/>
                </a:solidFill>
                <a:latin typeface="Times New Roman"/>
                <a:cs typeface="Times New Roman"/>
              </a:rPr>
              <a:t>a</a:t>
            </a:r>
            <a:r>
              <a:rPr lang="en-US" dirty="0">
                <a:solidFill>
                  <a:prstClr val="black"/>
                </a:solidFill>
                <a:latin typeface="Times New Roman"/>
                <a:cs typeface="Times New Roman"/>
              </a:rPr>
              <a:t>kh				       – 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a:t>
            </a:r>
          </a:p>
        </p:txBody>
      </p:sp>
    </p:spTree>
    <p:extLst>
      <p:ext uri="{BB962C8B-B14F-4D97-AF65-F5344CB8AC3E}">
        <p14:creationId xmlns:p14="http://schemas.microsoft.com/office/powerpoint/2010/main" val="114567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r>
              <a:rPr lang="en-US" sz="3000" b="1" dirty="0">
                <a:solidFill>
                  <a:srgbClr val="FF0000"/>
                </a:solidFill>
                <a:effectLst/>
                <a:latin typeface="Bookman Old Style" panose="02050604050505020204" pitchFamily="18" charset="0"/>
                <a:cs typeface="Times New Roman" panose="02020603050405020304" pitchFamily="18" charset="0"/>
              </a:rPr>
              <a:t>Vision and Mission Statements</a:t>
            </a:r>
          </a:p>
        </p:txBody>
      </p:sp>
      <p:sp>
        <p:nvSpPr>
          <p:cNvPr id="3" name="Subtitle 2"/>
          <p:cNvSpPr>
            <a:spLocks noGrp="1"/>
          </p:cNvSpPr>
          <p:nvPr>
            <p:ph type="subTitle" idx="1"/>
          </p:nvPr>
        </p:nvSpPr>
        <p:spPr>
          <a:xfrm>
            <a:off x="1295400" y="762000"/>
            <a:ext cx="8305800" cy="5638800"/>
          </a:xfrm>
        </p:spPr>
        <p:txBody>
          <a:bodyPr>
            <a:noAutofit/>
          </a:bodyPr>
          <a:lstStyle/>
          <a:p>
            <a:pPr algn="just"/>
            <a:r>
              <a:rPr lang="en-US" sz="1800" dirty="0">
                <a:solidFill>
                  <a:srgbClr val="00B050"/>
                </a:solidFill>
                <a:latin typeface="Times New Roman" panose="02020603050405020304" pitchFamily="18" charset="0"/>
                <a:cs typeface="Times New Roman" panose="02020603050405020304" pitchFamily="18" charset="0"/>
              </a:rPr>
              <a:t>(as per NBA document)</a:t>
            </a:r>
          </a:p>
          <a:p>
            <a:pPr algn="just"/>
            <a:endParaRPr lang="en-US" sz="1800" dirty="0">
              <a:solidFill>
                <a:srgbClr val="00B05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Vision</a:t>
            </a:r>
            <a:r>
              <a:rPr lang="en-US" sz="2400" dirty="0">
                <a:solidFill>
                  <a:schemeClr val="tx1"/>
                </a:solidFill>
                <a:latin typeface="Times New Roman" panose="02020603050405020304" pitchFamily="18" charset="0"/>
                <a:cs typeface="Times New Roman" panose="02020603050405020304" pitchFamily="18" charset="0"/>
              </a:rPr>
              <a:t> is a </a:t>
            </a:r>
            <a:r>
              <a:rPr lang="en-US" sz="2400" dirty="0">
                <a:solidFill>
                  <a:srgbClr val="FF0000"/>
                </a:solidFill>
                <a:latin typeface="Times New Roman" panose="02020603050405020304" pitchFamily="18" charset="0"/>
                <a:cs typeface="Times New Roman" panose="02020603050405020304" pitchFamily="18" charset="0"/>
              </a:rPr>
              <a:t>futuristic statement </a:t>
            </a:r>
            <a:r>
              <a:rPr lang="en-US" sz="2400" dirty="0">
                <a:solidFill>
                  <a:schemeClr val="tx1"/>
                </a:solidFill>
                <a:latin typeface="Times New Roman" panose="02020603050405020304" pitchFamily="18" charset="0"/>
                <a:cs typeface="Times New Roman" panose="02020603050405020304" pitchFamily="18" charset="0"/>
              </a:rPr>
              <a:t>that the institution would like to achieve over a long period of time, and Mission is the means by which it proposes to move toward the stated Vision </a:t>
            </a:r>
          </a:p>
          <a:p>
            <a:pPr algn="just">
              <a:buClrTx/>
            </a:pPr>
            <a:r>
              <a:rPr lang="en-US" dirty="0">
                <a:solidFill>
                  <a:srgbClr val="00B050"/>
                </a:solidFill>
                <a:latin typeface="Times New Roman" panose="02020603050405020304" pitchFamily="18" charset="0"/>
                <a:cs typeface="Times New Roman" panose="02020603050405020304" pitchFamily="18" charset="0"/>
              </a:rPr>
              <a:t>Example.</a:t>
            </a:r>
            <a:r>
              <a:rPr lang="en-US" dirty="0">
                <a:solidFill>
                  <a:srgbClr val="003366"/>
                </a:solidFill>
                <a:latin typeface="Times New Roman" panose="02020603050405020304" pitchFamily="18" charset="0"/>
                <a:cs typeface="Times New Roman" panose="02020603050405020304" pitchFamily="18" charset="0"/>
              </a:rPr>
              <a:t>.</a:t>
            </a:r>
          </a:p>
          <a:p>
            <a:pPr algn="just">
              <a:buClrTx/>
            </a:pPr>
            <a:endParaRPr lang="en-US" sz="1200" dirty="0">
              <a:solidFill>
                <a:srgbClr val="003366"/>
              </a:solidFill>
              <a:latin typeface="Times New Roman" panose="02020603050405020304" pitchFamily="18" charset="0"/>
              <a:cs typeface="Times New Roman" panose="02020603050405020304" pitchFamily="18" charset="0"/>
            </a:endParaRPr>
          </a:p>
          <a:p>
            <a:pPr algn="just">
              <a:buClrTx/>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emerge as one of the nation’s finest Institutions in the field of Technical Education and Research through focused, effective and </a:t>
            </a:r>
            <a:r>
              <a:rPr lang="en-US" sz="2400" u="sng" dirty="0">
                <a:solidFill>
                  <a:srgbClr val="FF0000"/>
                </a:solidFill>
                <a:latin typeface="Times New Roman" panose="02020603050405020304" pitchFamily="18" charset="0"/>
                <a:cs typeface="Times New Roman" panose="02020603050405020304" pitchFamily="18" charset="0"/>
              </a:rPr>
              <a:t>sustained monitoring </a:t>
            </a:r>
            <a:r>
              <a:rPr lang="en-US" sz="2400" dirty="0">
                <a:solidFill>
                  <a:schemeClr val="tx1"/>
                </a:solidFill>
                <a:latin typeface="Times New Roman" panose="02020603050405020304" pitchFamily="18" charset="0"/>
                <a:cs typeface="Times New Roman" panose="02020603050405020304" pitchFamily="18" charset="0"/>
              </a:rPr>
              <a:t>of its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resources.</a:t>
            </a: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develop high quality professionals ingrained in ethics, wisdom and creativity for the betterment of the society.  </a:t>
            </a:r>
          </a:p>
          <a:p>
            <a:pPr algn="just"/>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05200" y="3276600"/>
            <a:ext cx="182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9451" y="3124200"/>
            <a:ext cx="2209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Action verb ??</a:t>
            </a:r>
            <a:r>
              <a:rPr lang="en-US" sz="1600" dirty="0">
                <a:solidFill>
                  <a:prstClr val="white"/>
                </a:solidFill>
              </a:rPr>
              <a:t> Verb</a:t>
            </a:r>
          </a:p>
        </p:txBody>
      </p:sp>
    </p:spTree>
    <p:extLst>
      <p:ext uri="{BB962C8B-B14F-4D97-AF65-F5344CB8AC3E}">
        <p14:creationId xmlns:p14="http://schemas.microsoft.com/office/powerpoint/2010/main" val="9128215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524001"/>
            <a:ext cx="9448800" cy="2169825"/>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5.8. Faculty Performance Appraisal and Development System (FPADS) (</a:t>
            </a:r>
            <a:r>
              <a:rPr lang="en-US" sz="2200" b="1" dirty="0">
                <a:solidFill>
                  <a:srgbClr val="FF0000"/>
                </a:solidFill>
                <a:latin typeface="Times New Roman" panose="02020603050405020304" pitchFamily="18" charset="0"/>
                <a:cs typeface="Times New Roman" panose="02020603050405020304" pitchFamily="18" charset="0"/>
              </a:rPr>
              <a:t>30</a:t>
            </a:r>
            <a:r>
              <a:rPr lang="en-US" sz="22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2400" b="1" dirty="0">
                <a:solidFill>
                  <a:prstClr val="black"/>
                </a:solidFill>
                <a:latin typeface="Times New Roman" panose="02020603050405020304" pitchFamily="18" charset="0"/>
                <a:cs typeface="Times New Roman" panose="02020603050405020304" pitchFamily="18" charset="0"/>
              </a:rPr>
              <a:t>The assessment is based on:</a:t>
            </a:r>
          </a:p>
          <a:p>
            <a:pPr marL="285750" indent="-285750">
              <a:lnSpc>
                <a:spcPct val="150000"/>
              </a:lnSpc>
              <a:buFont typeface="Arial" panose="020B0604020202020204" pitchFamily="34" charset="0"/>
              <a:buChar char="•"/>
            </a:pPr>
            <a:r>
              <a:rPr lang="en-US" sz="2000" b="1" dirty="0">
                <a:solidFill>
                  <a:prstClr val="black"/>
                </a:solidFill>
                <a:latin typeface="Times New Roman" panose="02020603050405020304" pitchFamily="18" charset="0"/>
                <a:cs typeface="Times New Roman" panose="02020603050405020304" pitchFamily="18" charset="0"/>
              </a:rPr>
              <a:t>A well-defined system for faculty appraisal for all the assessment years (10)</a:t>
            </a:r>
          </a:p>
          <a:p>
            <a:pPr marL="285750" indent="-285750">
              <a:lnSpc>
                <a:spcPct val="150000"/>
              </a:lnSpc>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Its implementation, transparency and effectiveness (20)</a:t>
            </a:r>
          </a:p>
        </p:txBody>
      </p:sp>
      <p:sp>
        <p:nvSpPr>
          <p:cNvPr id="8" name="Rectangle 7"/>
          <p:cNvSpPr/>
          <p:nvPr/>
        </p:nvSpPr>
        <p:spPr>
          <a:xfrm>
            <a:off x="457200" y="4419600"/>
            <a:ext cx="9296400"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SzPct val="75000"/>
              <a:buFont typeface="Times New Roman"/>
              <a:buAutoNum type="alphaUcPeriod"/>
            </a:pPr>
            <a:r>
              <a:rPr lang="en-US" sz="1600" i="1" dirty="0">
                <a:solidFill>
                  <a:prstClr val="black"/>
                </a:solidFill>
                <a:latin typeface="Times New Roman"/>
                <a:cs typeface="Times New Roman"/>
              </a:rPr>
              <a:t>Notified performance appraisal and development system; Appraisal Parameters; Awareness</a:t>
            </a:r>
          </a:p>
          <a:p>
            <a:pPr marL="457200" indent="-457200" algn="just">
              <a:lnSpc>
                <a:spcPct val="150000"/>
              </a:lnSpc>
              <a:buSzPct val="75000"/>
              <a:buFont typeface="Times New Roman"/>
              <a:buAutoNum type="alphaUcPeriod"/>
            </a:pPr>
            <a:r>
              <a:rPr lang="en-US" sz="1600" i="1" dirty="0">
                <a:solidFill>
                  <a:prstClr val="black"/>
                </a:solidFill>
                <a:latin typeface="Times New Roman"/>
                <a:cs typeface="Times New Roman"/>
              </a:rPr>
              <a:t>Implementation, Transparency and Effectiveness</a:t>
            </a:r>
          </a:p>
        </p:txBody>
      </p:sp>
    </p:spTree>
    <p:extLst>
      <p:ext uri="{BB962C8B-B14F-4D97-AF65-F5344CB8AC3E}">
        <p14:creationId xmlns:p14="http://schemas.microsoft.com/office/powerpoint/2010/main" val="3360310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 y="685800"/>
            <a:ext cx="8976359" cy="3561122"/>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5.9. Visiting/Adjunct/Emeritus Faculty etc. (10)</a:t>
            </a:r>
          </a:p>
          <a:p>
            <a:endParaRPr lang="en-US" sz="2200" b="1" dirty="0">
              <a:solidFill>
                <a:srgbClr val="0000CC"/>
              </a:solidFill>
              <a:latin typeface="Times New Roman" panose="02020603050405020304" pitchFamily="18" charset="0"/>
              <a:cs typeface="Times New Roman" panose="02020603050405020304" pitchFamily="18" charset="0"/>
            </a:endParaRPr>
          </a:p>
          <a:p>
            <a:pPr algn="just">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Adjunct faculty also includes Industry experts. Provide details of participation 	and contributions in teaching and learning and /or research by visiting / adjunct / 	Emeritus faculty etc. for all the assessment years:</a:t>
            </a:r>
          </a:p>
          <a:p>
            <a:pPr marL="800100" lvl="1"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Provision of inviting visiting/adjunct /Emeritus faculty</a:t>
            </a:r>
          </a:p>
          <a:p>
            <a:pPr marL="800100" lvl="1" indent="-342900">
              <a:lnSpc>
                <a:spcPct val="150000"/>
              </a:lnSpc>
              <a:buFont typeface="Arial" panose="020B0604020202020204" pitchFamily="34" charset="0"/>
              <a:buChar char="•"/>
            </a:pPr>
            <a:r>
              <a:rPr lang="en-US" sz="2000" b="1" dirty="0">
                <a:solidFill>
                  <a:srgbClr val="FF0000"/>
                </a:solidFill>
                <a:latin typeface="Times New Roman" panose="02020603050405020304" pitchFamily="18" charset="0"/>
                <a:cs typeface="Times New Roman" panose="02020603050405020304" pitchFamily="18" charset="0"/>
              </a:rPr>
              <a:t>Minimum 50 hours per year interaction with adjunct faculty </a:t>
            </a:r>
            <a:r>
              <a:rPr lang="en-US" sz="2000" dirty="0">
                <a:solidFill>
                  <a:prstClr val="black"/>
                </a:solidFill>
                <a:latin typeface="Times New Roman" panose="02020603050405020304" pitchFamily="18" charset="0"/>
                <a:cs typeface="Times New Roman" panose="02020603050405020304" pitchFamily="18" charset="0"/>
              </a:rPr>
              <a:t>from industry/retired professors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73578" y="4651480"/>
            <a:ext cx="7490708" cy="1102866"/>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spcBef>
                <a:spcPts val="370"/>
              </a:spcBef>
              <a:buSzPct val="75000"/>
              <a:tabLst>
                <a:tab pos="281305" algn="l"/>
              </a:tabLst>
            </a:pPr>
            <a:r>
              <a:rPr lang="en-US" sz="1600" i="1" dirty="0">
                <a:solidFill>
                  <a:prstClr val="black"/>
                </a:solidFill>
                <a:latin typeface="Times New Roman"/>
                <a:cs typeface="Times New Roman"/>
              </a:rPr>
              <a:t>Provision – 1</a:t>
            </a:r>
          </a:p>
          <a:p>
            <a:pPr algn="just">
              <a:spcBef>
                <a:spcPts val="370"/>
              </a:spcBef>
              <a:buSzPct val="75000"/>
              <a:tabLst>
                <a:tab pos="281305" algn="l"/>
              </a:tabLst>
            </a:pPr>
            <a:r>
              <a:rPr lang="en-US" sz="1600" i="1" dirty="0">
                <a:solidFill>
                  <a:prstClr val="black"/>
                </a:solidFill>
                <a:latin typeface="Times New Roman"/>
                <a:cs typeface="Times New Roman"/>
              </a:rPr>
              <a:t>Implementation (3x3 =9)</a:t>
            </a:r>
          </a:p>
        </p:txBody>
      </p:sp>
    </p:spTree>
    <p:extLst>
      <p:ext uri="{BB962C8B-B14F-4D97-AF65-F5344CB8AC3E}">
        <p14:creationId xmlns:p14="http://schemas.microsoft.com/office/powerpoint/2010/main" val="25889167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384" y="533400"/>
            <a:ext cx="9328150" cy="304800"/>
          </a:xfrm>
        </p:spPr>
        <p:txBody>
          <a:bodyPr>
            <a:noAutofit/>
          </a:bodyPr>
          <a:lstStyle/>
          <a:p>
            <a:pPr algn="l"/>
            <a:r>
              <a:rPr lang="en-US" sz="2000" b="1" dirty="0">
                <a:solidFill>
                  <a:srgbClr val="FF0000"/>
                </a:solidFill>
                <a:latin typeface="Cambria" panose="02040503050406030204" pitchFamily="18" charset="0"/>
              </a:rPr>
              <a:t>CRITERION 6: Facilities and Technical Support</a:t>
            </a:r>
          </a:p>
        </p:txBody>
      </p:sp>
      <p:sp>
        <p:nvSpPr>
          <p:cNvPr id="2" name="Rectangle 1"/>
          <p:cNvSpPr/>
          <p:nvPr/>
        </p:nvSpPr>
        <p:spPr>
          <a:xfrm>
            <a:off x="381000" y="1355168"/>
            <a:ext cx="8915400" cy="43088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6.1. Adequate and well equipped laboratories, and technical manpower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981200"/>
            <a:ext cx="6725341" cy="1888666"/>
          </a:xfrm>
          <a:prstGeom prst="rect">
            <a:avLst/>
          </a:prstGeom>
        </p:spPr>
      </p:pic>
      <p:sp>
        <p:nvSpPr>
          <p:cNvPr id="7" name="Rectangle 6"/>
          <p:cNvSpPr/>
          <p:nvPr/>
        </p:nvSpPr>
        <p:spPr>
          <a:xfrm>
            <a:off x="762000" y="5539026"/>
            <a:ext cx="717423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buFont typeface="Times New Roman"/>
              <a:buAutoNum type="alphaUcPeriod"/>
              <a:tabLst>
                <a:tab pos="292100" algn="l"/>
              </a:tabLst>
            </a:pPr>
            <a:r>
              <a:rPr lang="en-US" sz="1600" i="1" dirty="0">
                <a:solidFill>
                  <a:prstClr val="black"/>
                </a:solidFill>
                <a:latin typeface="Times New Roman"/>
                <a:cs typeface="Times New Roman"/>
              </a:rPr>
              <a:t>Ad</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qua</a:t>
            </a:r>
            <a:r>
              <a:rPr lang="en-US" sz="1600" i="1" spc="-5" dirty="0">
                <a:solidFill>
                  <a:prstClr val="black"/>
                </a:solidFill>
                <a:latin typeface="Times New Roman"/>
                <a:cs typeface="Times New Roman"/>
              </a:rPr>
              <a:t>c</a:t>
            </a:r>
            <a:r>
              <a:rPr lang="en-US" sz="1600" i="1" spc="5" dirty="0">
                <a:solidFill>
                  <a:prstClr val="black"/>
                </a:solidFill>
                <a:latin typeface="Times New Roman"/>
                <a:cs typeface="Times New Roman"/>
              </a:rPr>
              <a:t>y</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w</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a:t>
            </a:r>
            <a:r>
              <a:rPr lang="en-US" sz="1600" i="1" spc="5" dirty="0">
                <a:solidFill>
                  <a:prstClr val="black"/>
                </a:solidFill>
                <a:latin typeface="Times New Roman"/>
                <a:cs typeface="Times New Roman"/>
              </a:rPr>
              <a:t>l</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quipped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laboratori</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s; utiliza</a:t>
            </a:r>
            <a:r>
              <a:rPr lang="en-US" sz="1600" i="1" spc="-10" dirty="0">
                <a:solidFill>
                  <a:prstClr val="black"/>
                </a:solidFill>
                <a:latin typeface="Times New Roman"/>
                <a:cs typeface="Times New Roman"/>
              </a:rPr>
              <a:t>t</a:t>
            </a:r>
            <a:r>
              <a:rPr lang="en-US" sz="1600" i="1" dirty="0">
                <a:solidFill>
                  <a:prstClr val="black"/>
                </a:solidFill>
                <a:latin typeface="Times New Roman"/>
                <a:cs typeface="Times New Roman"/>
              </a:rPr>
              <a:t>ion</a:t>
            </a:r>
            <a:endParaRPr lang="en-US" sz="1600" dirty="0">
              <a:solidFill>
                <a:prstClr val="black"/>
              </a:solidFill>
              <a:latin typeface="Times New Roman"/>
              <a:cs typeface="Times New Roman"/>
            </a:endParaRPr>
          </a:p>
          <a:p>
            <a:pPr marL="291465" indent="-228600">
              <a:buFont typeface="Times New Roman"/>
              <a:buAutoNum type="alphaUcPeriod"/>
              <a:tabLst>
                <a:tab pos="292100" algn="l"/>
              </a:tabLst>
            </a:pPr>
            <a:r>
              <a:rPr lang="en-US" sz="1600" i="1" dirty="0">
                <a:solidFill>
                  <a:prstClr val="black"/>
                </a:solidFill>
                <a:latin typeface="Times New Roman"/>
                <a:cs typeface="Times New Roman"/>
              </a:rPr>
              <a:t>&amp;</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C.</a:t>
            </a:r>
            <a:r>
              <a:rPr lang="en-US" sz="1600" i="1" spc="10" dirty="0">
                <a:solidFill>
                  <a:prstClr val="black"/>
                </a:solidFill>
                <a:latin typeface="Times New Roman"/>
                <a:cs typeface="Times New Roman"/>
              </a:rPr>
              <a:t> </a:t>
            </a: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 -</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x</a:t>
            </a:r>
            <a:r>
              <a:rPr lang="en-US" sz="1600" i="1" dirty="0">
                <a:solidFill>
                  <a:prstClr val="black"/>
                </a:solidFill>
                <a:latin typeface="Times New Roman"/>
                <a:cs typeface="Times New Roman"/>
              </a:rPr>
              <a:t>planatory</a:t>
            </a:r>
            <a:endParaRPr lang="en-US" sz="1600" dirty="0">
              <a:solidFill>
                <a:prstClr val="black"/>
              </a:solidFill>
              <a:latin typeface="Times New Roman"/>
              <a:cs typeface="Times New Roman"/>
            </a:endParaRPr>
          </a:p>
        </p:txBody>
      </p:sp>
      <p:sp>
        <p:nvSpPr>
          <p:cNvPr id="8" name="Rectangle 7"/>
          <p:cNvSpPr/>
          <p:nvPr/>
        </p:nvSpPr>
        <p:spPr>
          <a:xfrm>
            <a:off x="533400" y="4086761"/>
            <a:ext cx="7326630" cy="1323439"/>
          </a:xfrm>
          <a:prstGeom prst="rect">
            <a:avLst/>
          </a:prstGeom>
        </p:spPr>
        <p:txBody>
          <a:bodyPr wrap="square">
            <a:spAutoFit/>
          </a:bodyPr>
          <a:lstStyle/>
          <a:p>
            <a:pPr marL="457200" indent="-365125" algn="just">
              <a:buFont typeface="Times New Roman"/>
              <a:buAutoNum type="alphaUcPeriod"/>
            </a:pPr>
            <a:r>
              <a:rPr lang="en-US" sz="2000" dirty="0">
                <a:solidFill>
                  <a:prstClr val="black"/>
                </a:solidFill>
                <a:latin typeface="Times New Roman"/>
                <a:cs typeface="Times New Roman"/>
              </a:rPr>
              <a:t>Adequate well-equipped laboratories to run all the program-specific curriculum (20)</a:t>
            </a:r>
          </a:p>
          <a:p>
            <a:pPr marL="457200" indent="-365125" algn="just">
              <a:buFont typeface="Times New Roman"/>
              <a:buAutoNum type="alphaUcPeriod"/>
            </a:pPr>
            <a:r>
              <a:rPr lang="en-US" sz="2000" dirty="0">
                <a:solidFill>
                  <a:prstClr val="black"/>
                </a:solidFill>
                <a:latin typeface="Times New Roman"/>
                <a:cs typeface="Times New Roman"/>
              </a:rPr>
              <a:t>Availability of adequate technical supporting staff (5)</a:t>
            </a:r>
          </a:p>
          <a:p>
            <a:pPr marL="457200" indent="-365125" algn="just">
              <a:buFont typeface="Times New Roman"/>
              <a:buAutoNum type="alphaUcPeriod"/>
            </a:pPr>
            <a:r>
              <a:rPr lang="en-US" sz="2000" dirty="0">
                <a:solidFill>
                  <a:prstClr val="black"/>
                </a:solidFill>
                <a:latin typeface="Times New Roman"/>
                <a:cs typeface="Times New Roman"/>
              </a:rPr>
              <a:t>Availability of qualified technical supporting staff (5)</a:t>
            </a:r>
          </a:p>
        </p:txBody>
      </p:sp>
    </p:spTree>
    <p:extLst>
      <p:ext uri="{BB962C8B-B14F-4D97-AF65-F5344CB8AC3E}">
        <p14:creationId xmlns:p14="http://schemas.microsoft.com/office/powerpoint/2010/main" val="1364369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31" y="685800"/>
            <a:ext cx="8915400" cy="76944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6.2.	 Additional facilities created for improving the quality of learning   experience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7572964" cy="1821359"/>
          </a:xfrm>
          <a:prstGeom prst="rect">
            <a:avLst/>
          </a:prstGeom>
        </p:spPr>
      </p:pic>
      <p:sp>
        <p:nvSpPr>
          <p:cNvPr id="7" name="Rectangle 6"/>
          <p:cNvSpPr/>
          <p:nvPr/>
        </p:nvSpPr>
        <p:spPr>
          <a:xfrm>
            <a:off x="537983" y="5257800"/>
            <a:ext cx="8915400" cy="1215717"/>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6.3. Laboratories: Maintenance and overall ambiance</a:t>
            </a:r>
          </a:p>
          <a:p>
            <a:pPr>
              <a:tabLst>
                <a:tab pos="463550" algn="l"/>
              </a:tabLst>
            </a:pPr>
            <a:r>
              <a:rPr lang="en-US" sz="2000" dirty="0">
                <a:solidFill>
                  <a:prstClr val="black"/>
                </a:solidFill>
                <a:latin typeface="Times New Roman"/>
                <a:cs typeface="Times New Roman"/>
              </a:rPr>
              <a:t>Maintenance and overall ambience </a:t>
            </a:r>
            <a:r>
              <a:rPr lang="en-US" sz="2000" dirty="0">
                <a:solidFill>
                  <a:prstClr val="black"/>
                </a:solidFill>
                <a:latin typeface="Times New Roman" panose="02020603050405020304" pitchFamily="18" charset="0"/>
                <a:cs typeface="Times New Roman" panose="02020603050405020304" pitchFamily="18" charset="0"/>
              </a:rPr>
              <a:t>	</a:t>
            </a:r>
          </a:p>
          <a:p>
            <a:pPr>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Self-Explanatory</a:t>
            </a:r>
          </a:p>
        </p:txBody>
      </p:sp>
      <p:sp>
        <p:nvSpPr>
          <p:cNvPr id="11"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990600" y="4495800"/>
            <a:ext cx="717423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-ex</a:t>
            </a:r>
            <a:r>
              <a:rPr lang="en-US" sz="1600" i="1" dirty="0">
                <a:solidFill>
                  <a:prstClr val="black"/>
                </a:solidFill>
                <a:latin typeface="Times New Roman"/>
                <a:cs typeface="Times New Roman"/>
              </a:rPr>
              <a:t>planatory</a:t>
            </a:r>
            <a:endParaRPr lang="en-US" sz="1600" dirty="0">
              <a:solidFill>
                <a:prstClr val="black"/>
              </a:solidFill>
              <a:latin typeface="Times New Roman"/>
              <a:cs typeface="Times New Roman"/>
            </a:endParaRPr>
          </a:p>
        </p:txBody>
      </p:sp>
      <p:sp>
        <p:nvSpPr>
          <p:cNvPr id="9" name="Rectangle 8"/>
          <p:cNvSpPr/>
          <p:nvPr/>
        </p:nvSpPr>
        <p:spPr>
          <a:xfrm>
            <a:off x="979170" y="3429000"/>
            <a:ext cx="7326630" cy="1015663"/>
          </a:xfrm>
          <a:prstGeom prst="rect">
            <a:avLst/>
          </a:prstGeom>
        </p:spPr>
        <p:txBody>
          <a:bodyPr wrap="square">
            <a:spAutoFit/>
          </a:bodyPr>
          <a:lstStyle/>
          <a:p>
            <a:pPr marL="457200" indent="-396875">
              <a:buFont typeface="Times New Roman"/>
              <a:buAutoNum type="alphaUcPeriod"/>
            </a:pPr>
            <a:r>
              <a:rPr lang="en-US" sz="2000" dirty="0">
                <a:solidFill>
                  <a:prstClr val="black"/>
                </a:solidFill>
                <a:latin typeface="Times New Roman"/>
                <a:cs typeface="Times New Roman"/>
              </a:rPr>
              <a:t>Av</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il</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bili</a:t>
            </a:r>
            <a:r>
              <a:rPr lang="en-US" sz="2000" spc="15" dirty="0">
                <a:solidFill>
                  <a:prstClr val="black"/>
                </a:solidFill>
                <a:latin typeface="Times New Roman"/>
                <a:cs typeface="Times New Roman"/>
              </a:rPr>
              <a:t>t</a:t>
            </a:r>
            <a:r>
              <a:rPr lang="en-US" sz="2000" dirty="0">
                <a:solidFill>
                  <a:prstClr val="black"/>
                </a:solidFill>
                <a:latin typeface="Times New Roman"/>
                <a:cs typeface="Times New Roman"/>
              </a:rPr>
              <a:t>y</a:t>
            </a:r>
            <a:r>
              <a:rPr lang="en-US" sz="2000" spc="-25" dirty="0">
                <a:solidFill>
                  <a:prstClr val="black"/>
                </a:solidFill>
                <a:latin typeface="Times New Roman"/>
                <a:cs typeface="Times New Roman"/>
              </a:rPr>
              <a:t> </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nd </a:t>
            </a:r>
            <a:r>
              <a:rPr lang="en-US" sz="2000" spc="5" dirty="0">
                <a:solidFill>
                  <a:prstClr val="black"/>
                </a:solidFill>
                <a:latin typeface="Times New Roman"/>
                <a:cs typeface="Times New Roman"/>
              </a:rPr>
              <a:t>r</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a</a:t>
            </a:r>
            <a:r>
              <a:rPr lang="en-US" sz="2000" spc="10" dirty="0">
                <a:solidFill>
                  <a:prstClr val="black"/>
                </a:solidFill>
                <a:latin typeface="Times New Roman"/>
                <a:cs typeface="Times New Roman"/>
              </a:rPr>
              <a:t>n</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e</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of</a:t>
            </a:r>
            <a:r>
              <a:rPr lang="en-US" sz="2000" spc="-5" dirty="0">
                <a:solidFill>
                  <a:prstClr val="black"/>
                </a:solidFill>
                <a:latin typeface="Times New Roman"/>
                <a:cs typeface="Times New Roman"/>
              </a:rPr>
              <a:t> a</a:t>
            </a:r>
            <a:r>
              <a:rPr lang="en-US" sz="2000" dirty="0">
                <a:solidFill>
                  <a:prstClr val="black"/>
                </a:solidFill>
                <a:latin typeface="Times New Roman"/>
                <a:cs typeface="Times New Roman"/>
              </a:rPr>
              <a:t>dditional fa</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ilities(10)</a:t>
            </a:r>
          </a:p>
          <a:p>
            <a:pPr marL="457200" indent="-396875">
              <a:buFont typeface="Times New Roman"/>
              <a:buAutoNum type="alphaUcPeriod"/>
            </a:pPr>
            <a:r>
              <a:rPr lang="en-US" sz="2000" spc="-10" dirty="0">
                <a:solidFill>
                  <a:prstClr val="black"/>
                </a:solidFill>
                <a:latin typeface="Times New Roman"/>
                <a:cs typeface="Times New Roman"/>
              </a:rPr>
              <a:t>F</a:t>
            </a:r>
            <a:r>
              <a:rPr lang="en-US" sz="2000" spc="-5" dirty="0">
                <a:solidFill>
                  <a:prstClr val="black"/>
                </a:solidFill>
                <a:latin typeface="Times New Roman"/>
                <a:cs typeface="Times New Roman"/>
              </a:rPr>
              <a:t>ac</a:t>
            </a:r>
            <a:r>
              <a:rPr lang="en-US" sz="2000" dirty="0">
                <a:solidFill>
                  <a:prstClr val="black"/>
                </a:solidFill>
                <a:latin typeface="Times New Roman"/>
                <a:cs typeface="Times New Roman"/>
              </a:rPr>
              <a:t>ilities utili</a:t>
            </a:r>
            <a:r>
              <a:rPr lang="en-US" sz="2000" spc="5" dirty="0">
                <a:solidFill>
                  <a:prstClr val="black"/>
                </a:solidFill>
                <a:latin typeface="Times New Roman"/>
                <a:cs typeface="Times New Roman"/>
              </a:rPr>
              <a:t>z</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tion </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nd </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f</a:t>
            </a:r>
            <a:r>
              <a:rPr lang="en-US" sz="2000" spc="-10" dirty="0">
                <a:solidFill>
                  <a:prstClr val="black"/>
                </a:solidFill>
                <a:latin typeface="Times New Roman"/>
                <a:cs typeface="Times New Roman"/>
              </a:rPr>
              <a:t>f</a:t>
            </a:r>
            <a:r>
              <a:rPr lang="en-US" sz="2000" spc="5" dirty="0">
                <a:solidFill>
                  <a:prstClr val="black"/>
                </a:solidFill>
                <a:latin typeface="Times New Roman"/>
                <a:cs typeface="Times New Roman"/>
              </a:rPr>
              <a:t>e</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tiv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ss (1</a:t>
            </a:r>
            <a:r>
              <a:rPr lang="en-US" sz="2000" spc="5" dirty="0">
                <a:solidFill>
                  <a:prstClr val="black"/>
                </a:solidFill>
                <a:latin typeface="Times New Roman"/>
                <a:cs typeface="Times New Roman"/>
              </a:rPr>
              <a:t>0</a:t>
            </a:r>
            <a:r>
              <a:rPr lang="en-US" sz="2000" dirty="0">
                <a:solidFill>
                  <a:prstClr val="black"/>
                </a:solidFill>
                <a:latin typeface="Times New Roman"/>
                <a:cs typeface="Times New Roman"/>
              </a:rPr>
              <a:t>)</a:t>
            </a:r>
          </a:p>
          <a:p>
            <a:pPr marL="457200" indent="-396875">
              <a:buFont typeface="Times New Roman"/>
              <a:buAutoNum type="alphaUcPeriod"/>
            </a:pPr>
            <a:r>
              <a:rPr lang="en-US" sz="2000" dirty="0">
                <a:solidFill>
                  <a:prstClr val="black"/>
                </a:solidFill>
                <a:latin typeface="Times New Roman"/>
                <a:cs typeface="Times New Roman"/>
              </a:rPr>
              <a:t>R</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lev</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n</a:t>
            </a:r>
            <a:r>
              <a:rPr lang="en-US" sz="2000" spc="-5" dirty="0">
                <a:solidFill>
                  <a:prstClr val="black"/>
                </a:solidFill>
                <a:latin typeface="Times New Roman"/>
                <a:cs typeface="Times New Roman"/>
              </a:rPr>
              <a:t>c</a:t>
            </a:r>
            <a:r>
              <a:rPr lang="en-US" sz="2000" dirty="0">
                <a:solidFill>
                  <a:prstClr val="black"/>
                </a:solidFill>
                <a:latin typeface="Times New Roman"/>
                <a:cs typeface="Times New Roman"/>
              </a:rPr>
              <a:t>e</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to POs </a:t>
            </a:r>
            <a:r>
              <a:rPr lang="en-US" sz="2000" spc="-5" dirty="0">
                <a:solidFill>
                  <a:prstClr val="black"/>
                </a:solidFill>
                <a:latin typeface="Times New Roman"/>
                <a:cs typeface="Times New Roman"/>
              </a:rPr>
              <a:t>a</a:t>
            </a:r>
            <a:r>
              <a:rPr lang="en-US" sz="2000" dirty="0">
                <a:solidFill>
                  <a:prstClr val="black"/>
                </a:solidFill>
                <a:latin typeface="Times New Roman"/>
                <a:cs typeface="Times New Roman"/>
              </a:rPr>
              <a:t>nd </a:t>
            </a:r>
            <a:r>
              <a:rPr lang="en-US" sz="2000" spc="15" dirty="0">
                <a:solidFill>
                  <a:prstClr val="black"/>
                </a:solidFill>
                <a:latin typeface="Times New Roman"/>
                <a:cs typeface="Times New Roman"/>
              </a:rPr>
              <a:t>P</a:t>
            </a:r>
            <a:r>
              <a:rPr lang="en-US" sz="2000" dirty="0">
                <a:solidFill>
                  <a:prstClr val="black"/>
                </a:solidFill>
                <a:latin typeface="Times New Roman"/>
                <a:cs typeface="Times New Roman"/>
              </a:rPr>
              <a:t>SOs (5)</a:t>
            </a:r>
          </a:p>
        </p:txBody>
      </p:sp>
    </p:spTree>
    <p:extLst>
      <p:ext uri="{BB962C8B-B14F-4D97-AF65-F5344CB8AC3E}">
        <p14:creationId xmlns:p14="http://schemas.microsoft.com/office/powerpoint/2010/main" val="2685084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48" y="1990221"/>
            <a:ext cx="9144000" cy="43088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6.5. Safety measures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8" y="2743200"/>
            <a:ext cx="8554645" cy="2867425"/>
          </a:xfrm>
          <a:prstGeom prst="rect">
            <a:avLst/>
          </a:prstGeom>
        </p:spPr>
      </p:pic>
      <p:sp>
        <p:nvSpPr>
          <p:cNvPr id="7" name="Rectangle 6"/>
          <p:cNvSpPr/>
          <p:nvPr/>
        </p:nvSpPr>
        <p:spPr>
          <a:xfrm>
            <a:off x="561108" y="690771"/>
            <a:ext cx="8887691" cy="106182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6.4. Project laboratory</a:t>
            </a:r>
          </a:p>
          <a:p>
            <a:pPr>
              <a:lnSpc>
                <a:spcPct val="150000"/>
              </a:lnSpc>
            </a:pPr>
            <a:r>
              <a:rPr lang="en-US" sz="2000" dirty="0">
                <a:solidFill>
                  <a:prstClr val="black"/>
                </a:solidFill>
                <a:latin typeface="Times New Roman" panose="02020603050405020304" pitchFamily="18" charset="0"/>
                <a:cs typeface="Times New Roman" panose="02020603050405020304" pitchFamily="18" charset="0"/>
              </a:rPr>
              <a:t>Mention facility &amp; Utilization</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280548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3368" y="533400"/>
            <a:ext cx="9328150" cy="304800"/>
          </a:xfrm>
        </p:spPr>
        <p:txBody>
          <a:bodyPr>
            <a:noAutofit/>
          </a:bodyPr>
          <a:lstStyle/>
          <a:p>
            <a:pPr algn="l"/>
            <a:r>
              <a:rPr lang="en-US" sz="2000" b="1" dirty="0">
                <a:solidFill>
                  <a:srgbClr val="FF0000"/>
                </a:solidFill>
                <a:latin typeface="Cambria" panose="02040503050406030204" pitchFamily="18" charset="0"/>
              </a:rPr>
              <a:t>CRITERION 7: Continuous Improvement</a:t>
            </a:r>
          </a:p>
        </p:txBody>
      </p:sp>
      <p:sp>
        <p:nvSpPr>
          <p:cNvPr id="2" name="Rectangle 1"/>
          <p:cNvSpPr/>
          <p:nvPr/>
        </p:nvSpPr>
        <p:spPr>
          <a:xfrm>
            <a:off x="333368" y="2059662"/>
            <a:ext cx="9144000" cy="4493538"/>
          </a:xfrm>
          <a:prstGeom prst="rect">
            <a:avLst/>
          </a:prstGeom>
        </p:spPr>
        <p:txBody>
          <a:bodyPr wrap="square">
            <a:spAutoFit/>
          </a:bodyPr>
          <a:lstStyle/>
          <a:p>
            <a:pPr marL="574675" lvl="1" indent="-344488" algn="just">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Identify the areas of weaknesses in the program based on the analysis of evaluation of POs &amp; PSOs attainment levels</a:t>
            </a:r>
          </a:p>
          <a:p>
            <a:pPr marL="574675" lvl="1" indent="-344488" algn="just">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Measures identified and implemented to improve POs &amp; PSOs attainment levels for the assessment years</a:t>
            </a:r>
          </a:p>
          <a:p>
            <a:pPr algn="just"/>
            <a:endParaRPr lang="en-US" sz="1600" b="1" dirty="0">
              <a:solidFill>
                <a:prstClr val="black"/>
              </a:solidFill>
              <a:latin typeface="Times New Roman" panose="02020603050405020304" pitchFamily="18" charset="0"/>
              <a:cs typeface="Times New Roman" panose="02020603050405020304" pitchFamily="18" charset="0"/>
            </a:endParaRPr>
          </a:p>
          <a:p>
            <a:pPr algn="just"/>
            <a:r>
              <a:rPr lang="en-US" sz="2200" b="1" dirty="0">
                <a:solidFill>
                  <a:prstClr val="black"/>
                </a:solidFill>
                <a:latin typeface="Times New Roman" panose="02020603050405020304" pitchFamily="18" charset="0"/>
                <a:cs typeface="Times New Roman" panose="02020603050405020304" pitchFamily="18" charset="0"/>
              </a:rPr>
              <a:t>Examples of analysis and proposed action</a:t>
            </a:r>
          </a:p>
          <a:p>
            <a:pPr algn="just"/>
            <a:r>
              <a:rPr lang="en-US" sz="2200" b="1" dirty="0">
                <a:solidFill>
                  <a:prstClr val="black"/>
                </a:solidFill>
                <a:latin typeface="Times New Roman" panose="02020603050405020304" pitchFamily="18" charset="0"/>
                <a:cs typeface="Times New Roman" panose="02020603050405020304" pitchFamily="18" charset="0"/>
              </a:rPr>
              <a:t>Sample 1:</a:t>
            </a:r>
          </a:p>
          <a:p>
            <a:pPr marL="574675" lvl="1" indent="-342900" algn="just">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Course outcomes for a laboratory course did not measure up, as some of the lab equipment did not have the capability to do the needful (e.g., single trace oscilloscopes available where dual trace would have been better, or, non availability of some important support software etc.)</a:t>
            </a:r>
          </a:p>
          <a:p>
            <a:pPr marL="574675" lvl="1" indent="-342900" algn="just">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Action taken-Equipment up-gradation was carried out (with details of upgradation)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333368" y="1373419"/>
            <a:ext cx="9267832" cy="769441"/>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7.1.	Actions taken based on the results of evaluation of each of the POs &amp; PSOs </a:t>
            </a:r>
          </a:p>
        </p:txBody>
      </p:sp>
    </p:spTree>
    <p:extLst>
      <p:ext uri="{BB962C8B-B14F-4D97-AF65-F5344CB8AC3E}">
        <p14:creationId xmlns:p14="http://schemas.microsoft.com/office/powerpoint/2010/main" val="20088614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28631" y="533400"/>
            <a:ext cx="9144000" cy="430887"/>
          </a:xfrm>
          <a:prstGeom prst="rect">
            <a:avLst/>
          </a:prstGeom>
        </p:spPr>
        <p:txBody>
          <a:bodyPr wrap="square">
            <a:spAutoFit/>
          </a:bodyPr>
          <a:lstStyle/>
          <a:p>
            <a:r>
              <a:rPr lang="en-US" sz="2200" dirty="0">
                <a:solidFill>
                  <a:prstClr val="black"/>
                </a:solidFill>
                <a:latin typeface="Times New Roman" panose="02020603050405020304" pitchFamily="18" charset="0"/>
                <a:cs typeface="Times New Roman" panose="02020603050405020304" pitchFamily="18" charset="0"/>
              </a:rPr>
              <a:t>POs &amp; PSOs Attainment Levels and Actions for improvement – CAY</a:t>
            </a:r>
          </a:p>
        </p:txBody>
      </p:sp>
      <p:graphicFrame>
        <p:nvGraphicFramePr>
          <p:cNvPr id="4" name="Table 3"/>
          <p:cNvGraphicFramePr>
            <a:graphicFrameLocks noGrp="1"/>
          </p:cNvGraphicFramePr>
          <p:nvPr>
            <p:extLst/>
          </p:nvPr>
        </p:nvGraphicFramePr>
        <p:xfrm>
          <a:off x="450402" y="1066800"/>
          <a:ext cx="9122229" cy="3931920"/>
        </p:xfrm>
        <a:graphic>
          <a:graphicData uri="http://schemas.openxmlformats.org/drawingml/2006/table">
            <a:tbl>
              <a:tblPr firstRow="1" bandRow="1">
                <a:tableStyleId>{5940675A-B579-460E-94D1-54222C63F5DA}</a:tableStyleId>
              </a:tblPr>
              <a:tblGrid>
                <a:gridCol w="53122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dirty="0">
                        <a:latin typeface="Times New Roman" panose="02020603050405020304" pitchFamily="18" charset="0"/>
                        <a:cs typeface="Times New Roman" panose="02020603050405020304" pitchFamily="18" charset="0"/>
                      </a:endParaRP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6834" y="5105400"/>
            <a:ext cx="9144000" cy="430887"/>
          </a:xfrm>
          <a:prstGeom prst="rect">
            <a:avLst/>
          </a:prstGeom>
        </p:spPr>
        <p:txBody>
          <a:bodyPr wrap="square">
            <a:spAutoFit/>
          </a:bodyPr>
          <a:lstStyle/>
          <a:p>
            <a:r>
              <a:rPr lang="en-US" sz="2200" dirty="0">
                <a:solidFill>
                  <a:prstClr val="black"/>
                </a:solidFill>
                <a:latin typeface="Times New Roman" panose="02020603050405020304" pitchFamily="18" charset="0"/>
                <a:cs typeface="Times New Roman" panose="02020603050405020304" pitchFamily="18" charset="0"/>
              </a:rPr>
              <a:t>Similar Tables should be presented for all POs &amp; PSOs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390896" y="5486400"/>
            <a:ext cx="717423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705">
              <a:tabLst>
                <a:tab pos="281305" algn="l"/>
              </a:tabLst>
            </a:pPr>
            <a:r>
              <a:rPr lang="en-US" sz="1600" i="1" dirty="0">
                <a:solidFill>
                  <a:prstClr val="black"/>
                </a:solidFill>
                <a:latin typeface="Times New Roman"/>
                <a:cs typeface="Times New Roman"/>
              </a:rPr>
              <a:t>Documentary evidence in respect of each of the POs</a:t>
            </a:r>
          </a:p>
        </p:txBody>
      </p:sp>
    </p:spTree>
    <p:extLst>
      <p:ext uri="{BB962C8B-B14F-4D97-AF65-F5344CB8AC3E}">
        <p14:creationId xmlns:p14="http://schemas.microsoft.com/office/powerpoint/2010/main" val="11692347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5393784"/>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7.2.	Academic Audit and actions taken thereof during the period of Assessment </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Assessment shall be based on conduct and actions taken in relation to Continuous Improvement </a:t>
            </a:r>
          </a:p>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400" i="1" dirty="0">
                <a:solidFill>
                  <a:prstClr val="black"/>
                </a:solidFill>
                <a:latin typeface="Times New Roman"/>
                <a:cs typeface="Times New Roman"/>
              </a:rPr>
              <a:t>Academic Audit assessment criteria, frequency, conduct mechanism, action plan based on audit, implementation and effectiveness</a:t>
            </a:r>
          </a:p>
          <a:p>
            <a:endParaRPr lang="en-US" sz="1400" b="1" dirty="0">
              <a:solidFill>
                <a:prstClr val="black"/>
              </a:solidFill>
            </a:endParaRPr>
          </a:p>
          <a:p>
            <a:endParaRPr lang="en-US" sz="1400" b="1" dirty="0">
              <a:solidFill>
                <a:prstClr val="black"/>
              </a:solidFill>
            </a:endParaRPr>
          </a:p>
          <a:p>
            <a:pPr>
              <a:tabLst>
                <a:tab pos="463550" algn="l"/>
              </a:tabLst>
            </a:pPr>
            <a:r>
              <a:rPr lang="en-US" sz="2200" b="1" dirty="0">
                <a:solidFill>
                  <a:srgbClr val="0000CC"/>
                </a:solidFill>
                <a:latin typeface="Times New Roman" panose="02020603050405020304" pitchFamily="18" charset="0"/>
                <a:cs typeface="Times New Roman" panose="02020603050405020304" pitchFamily="18" charset="0"/>
              </a:rPr>
              <a:t>7.3. Improvement in Placement, Higher Studies and Entrepreneurship  </a:t>
            </a:r>
            <a:r>
              <a:rPr lang="en-US" sz="22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Assessment is based on improvement in:</a:t>
            </a:r>
          </a:p>
          <a:p>
            <a:pPr marL="742950" lvl="1" indent="-28575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Placement: number, quality placement, core industry, pay packages etc. </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Higher studies: performance in GATE, GRE, GMAT, CAT etc., and admissions in premier institutions </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Entrepreneurs</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spcBef>
                <a:spcPts val="250"/>
              </a:spcBef>
            </a:pPr>
            <a:r>
              <a:rPr lang="en-US" sz="1400" i="1" dirty="0">
                <a:solidFill>
                  <a:prstClr val="black"/>
                </a:solidFill>
                <a:latin typeface="Times New Roman"/>
                <a:cs typeface="Times New Roman"/>
              </a:rPr>
              <a:t>A.  </a:t>
            </a:r>
            <a:r>
              <a:rPr lang="en-US" sz="14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Nos. in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a:t>
            </a:r>
            <a:r>
              <a:rPr lang="en-US" sz="1600" i="1" spc="5" dirty="0">
                <a:solidFill>
                  <a:prstClr val="black"/>
                </a:solidFill>
                <a:latin typeface="Times New Roman"/>
                <a:cs typeface="Times New Roman"/>
              </a:rPr>
              <a:t>y</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a</a:t>
            </a:r>
            <a:r>
              <a:rPr lang="en-US" sz="1600" i="1" dirty="0">
                <a:solidFill>
                  <a:prstClr val="black"/>
                </a:solidFill>
                <a:latin typeface="Times New Roman"/>
                <a:cs typeface="Times New Roman"/>
              </a:rPr>
              <a:t>r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imp</a:t>
            </a:r>
            <a:r>
              <a:rPr lang="en-US" sz="1600" i="1" spc="10" dirty="0">
                <a:solidFill>
                  <a:prstClr val="black"/>
                </a:solidFill>
                <a:latin typeface="Times New Roman"/>
                <a:cs typeface="Times New Roman"/>
              </a:rPr>
              <a:t>r</a:t>
            </a:r>
            <a:r>
              <a:rPr lang="en-US" sz="1600" i="1" dirty="0">
                <a:solidFill>
                  <a:prstClr val="black"/>
                </a:solidFill>
                <a:latin typeface="Times New Roman"/>
                <a:cs typeface="Times New Roman"/>
              </a:rPr>
              <a:t>o</a:t>
            </a:r>
            <a:r>
              <a:rPr lang="en-US" sz="1600" i="1" spc="-5" dirty="0">
                <a:solidFill>
                  <a:prstClr val="black"/>
                </a:solidFill>
                <a:latin typeface="Times New Roman"/>
                <a:cs typeface="Times New Roman"/>
              </a:rPr>
              <a:t>ve</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1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onsid</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ring CA</a:t>
            </a:r>
            <a:r>
              <a:rPr lang="en-US" sz="1600" i="1" spc="10" dirty="0">
                <a:solidFill>
                  <a:prstClr val="black"/>
                </a:solidFill>
                <a:latin typeface="Times New Roman"/>
                <a:cs typeface="Times New Roman"/>
              </a:rPr>
              <a:t>Y</a:t>
            </a:r>
            <a:r>
              <a:rPr lang="en-US" sz="1600" i="1" dirty="0">
                <a:solidFill>
                  <a:prstClr val="black"/>
                </a:solidFill>
                <a:latin typeface="Times New Roman"/>
                <a:cs typeface="Times New Roman"/>
              </a:rPr>
              <a:t>m3 as a base</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a:t>
            </a:r>
            <a:endParaRPr lang="en-US" sz="1600" dirty="0">
              <a:solidFill>
                <a:prstClr val="black"/>
              </a:solidFill>
              <a:latin typeface="Times New Roman"/>
              <a:cs typeface="Times New Roman"/>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1302336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2292935"/>
          </a:xfrm>
          <a:prstGeom prst="rect">
            <a:avLst/>
          </a:prstGeom>
        </p:spPr>
        <p:txBody>
          <a:bodyPr wrap="square">
            <a:spAutoFit/>
          </a:bodyPr>
          <a:lstStyle/>
          <a:p>
            <a:pPr lvl="1"/>
            <a:endParaRPr lang="en-US" dirty="0">
              <a:solidFill>
                <a:prstClr val="black"/>
              </a:solidFill>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7.4. Improvement in the quality of students admitted to the program </a:t>
            </a:r>
          </a:p>
          <a:p>
            <a:pPr algn="just">
              <a:tabLst>
                <a:tab pos="463550" algn="l"/>
              </a:tabLst>
            </a:pPr>
            <a:r>
              <a:rPr lang="en-US" sz="2200"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rPr>
              <a:t>Assessment is based on improvement in terms of ranks/score in qualifying-</a:t>
            </a:r>
          </a:p>
          <a:p>
            <a:pPr marL="684213" lvl="1" indent="-285750" algn="just">
              <a:lnSpc>
                <a:spcPct val="150000"/>
              </a:lnSpc>
              <a:buFont typeface="Arial" panose="020B0604020202020204" pitchFamily="34" charset="0"/>
              <a:buChar char="•"/>
              <a:tabLst>
                <a:tab pos="463550" algn="l"/>
              </a:tabLst>
            </a:pPr>
            <a:r>
              <a:rPr lang="en-US" dirty="0">
                <a:solidFill>
                  <a:prstClr val="black"/>
                </a:solidFill>
              </a:rPr>
              <a:t>State level/National level entrances tests</a:t>
            </a:r>
          </a:p>
          <a:p>
            <a:pPr marL="684213" lvl="1" indent="-285750" algn="just">
              <a:lnSpc>
                <a:spcPct val="150000"/>
              </a:lnSpc>
              <a:buFont typeface="Arial" panose="020B0604020202020204" pitchFamily="34" charset="0"/>
              <a:buChar char="•"/>
            </a:pPr>
            <a:r>
              <a:rPr lang="en-US" dirty="0">
                <a:solidFill>
                  <a:prstClr val="black"/>
                </a:solidFill>
              </a:rPr>
              <a:t>Percentage marks in Physics, Chemistry and Mathematics in 12th Standard</a:t>
            </a:r>
          </a:p>
          <a:p>
            <a:pPr marL="684213" lvl="1" indent="-285750" algn="just">
              <a:lnSpc>
                <a:spcPct val="150000"/>
              </a:lnSpc>
              <a:buFont typeface="Arial" panose="020B0604020202020204" pitchFamily="34" charset="0"/>
              <a:buChar char="•"/>
            </a:pPr>
            <a:r>
              <a:rPr lang="en-US" dirty="0">
                <a:solidFill>
                  <a:prstClr val="black"/>
                </a:solidFill>
              </a:rPr>
              <a:t>Percentage marks of the lateral entry students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514349" y="3058433"/>
            <a:ext cx="9058281" cy="128496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50000"/>
              </a:lnSpc>
              <a:spcBef>
                <a:spcPts val="250"/>
              </a:spcBef>
            </a:pPr>
            <a:r>
              <a:rPr lang="en-US" sz="1600" i="1" dirty="0">
                <a:solidFill>
                  <a:prstClr val="black"/>
                </a:solidFill>
                <a:latin typeface="Times New Roman"/>
                <a:cs typeface="Times New Roman"/>
              </a:rPr>
              <a:t>A. Documentary evidence – list of students admitted; admission authority guidelines; ranks/scores; comparative status considering CAYm3 as a base year</a:t>
            </a:r>
          </a:p>
        </p:txBody>
      </p:sp>
    </p:spTree>
    <p:extLst>
      <p:ext uri="{BB962C8B-B14F-4D97-AF65-F5344CB8AC3E}">
        <p14:creationId xmlns:p14="http://schemas.microsoft.com/office/powerpoint/2010/main" val="5078722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447800"/>
            <a:ext cx="9220200" cy="426270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8.1. First Year Student-Faculty Ratio (FYSFR)</a:t>
            </a:r>
          </a:p>
          <a:p>
            <a:endParaRPr lang="en-US" sz="2200" b="1" dirty="0">
              <a:solidFill>
                <a:srgbClr val="0000CC"/>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Assessment = (5 × 15)/Average FYSFR (Limited to Max. 5)</a:t>
            </a:r>
          </a:p>
          <a:p>
            <a:pPr marL="62865">
              <a:lnSpc>
                <a:spcPct val="150000"/>
              </a:lnSpc>
            </a:pPr>
            <a:r>
              <a:rPr lang="en-US" spc="-10" dirty="0">
                <a:solidFill>
                  <a:prstClr val="black"/>
                </a:solidFill>
                <a:latin typeface="Times New Roman"/>
                <a:cs typeface="Times New Roman"/>
              </a:rPr>
              <a:t>For each year of assessment   = (5 × 20)/ FYSFR</a:t>
            </a:r>
          </a:p>
          <a:p>
            <a:pPr marL="100965">
              <a:lnSpc>
                <a:spcPct val="150000"/>
              </a:lnSpc>
            </a:pPr>
            <a:r>
              <a:rPr lang="en-US" spc="-10" dirty="0">
                <a:solidFill>
                  <a:prstClr val="black"/>
                </a:solidFill>
                <a:latin typeface="Times New Roman"/>
                <a:cs typeface="Times New Roman"/>
              </a:rPr>
              <a:t>(Limited to Max. 5) Average of Assessment of  data in CAY, CAYm1 and CAYm2</a:t>
            </a:r>
          </a:p>
          <a:p>
            <a:pPr marL="62865">
              <a:lnSpc>
                <a:spcPct val="150000"/>
              </a:lnSpc>
            </a:pPr>
            <a:r>
              <a:rPr lang="en-US" spc="-10" dirty="0">
                <a:solidFill>
                  <a:prstClr val="black"/>
                </a:solidFill>
                <a:latin typeface="Times New Roman"/>
                <a:cs typeface="Times New Roman"/>
              </a:rPr>
              <a:t>*Note: If FYSFR is greater than 25, then assessment equal to zero.</a:t>
            </a:r>
          </a:p>
          <a:p>
            <a:endParaRPr lang="en-US" dirty="0">
              <a:solidFill>
                <a:prstClr val="black"/>
              </a:solidFill>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3370" indent="-228600" algn="just">
              <a:lnSpc>
                <a:spcPct val="150000"/>
              </a:lnSpc>
              <a:buFont typeface="Symbol"/>
              <a:buChar char=""/>
              <a:tabLst>
                <a:tab pos="294005" algn="l"/>
              </a:tabLst>
            </a:pPr>
            <a:r>
              <a:rPr lang="en-US" sz="1600" i="1" dirty="0">
                <a:solidFill>
                  <a:prstClr val="black"/>
                </a:solidFill>
                <a:latin typeface="Times New Roman"/>
                <a:cs typeface="Times New Roman"/>
              </a:rPr>
              <a:t>No. of Regular faculty calculation considering Regular faculty definition and  fractional load; Faculty  appointment letters; Salary statements</a:t>
            </a:r>
          </a:p>
          <a:p>
            <a:pPr marL="293370" indent="-228600" algn="just">
              <a:lnSpc>
                <a:spcPct val="150000"/>
              </a:lnSpc>
              <a:spcBef>
                <a:spcPts val="35"/>
              </a:spcBef>
              <a:buFont typeface="Symbol"/>
              <a:buChar char=""/>
              <a:tabLst>
                <a:tab pos="294005" algn="l"/>
              </a:tabLst>
            </a:pPr>
            <a:r>
              <a:rPr lang="en-US" sz="1600" i="1" dirty="0">
                <a:solidFill>
                  <a:prstClr val="black"/>
                </a:solidFill>
                <a:latin typeface="Times New Roman"/>
                <a:cs typeface="Times New Roman"/>
              </a:rPr>
              <a:t>No. of students calculation as mentioned in the SAR</a:t>
            </a:r>
          </a:p>
        </p:txBody>
      </p:sp>
    </p:spTree>
    <p:extLst>
      <p:ext uri="{BB962C8B-B14F-4D97-AF65-F5344CB8AC3E}">
        <p14:creationId xmlns:p14="http://schemas.microsoft.com/office/powerpoint/2010/main" val="79137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8"/>
          <p:cNvSpPr txBox="1">
            <a:spLocks/>
          </p:cNvSpPr>
          <p:nvPr/>
        </p:nvSpPr>
        <p:spPr>
          <a:xfrm>
            <a:off x="914400" y="1447800"/>
            <a:ext cx="8382000" cy="2895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61963" algn="just">
              <a:lnSpc>
                <a:spcPct val="150000"/>
              </a:lnSpc>
              <a:buNone/>
            </a:pPr>
            <a:r>
              <a:rPr lang="en-US" sz="2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Availability of the Vision and Mission statements of the Department (1)</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B. 	Appropriateness/Relevance of the Statements (2)</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C. 	Consistency of the Department statements with the Institute statements (2)</a:t>
            </a:r>
          </a:p>
          <a:p>
            <a:pPr marL="0" indent="0" algn="just">
              <a:lnSpc>
                <a:spcPct val="150000"/>
              </a:lnSpc>
              <a:buNone/>
            </a:pPr>
            <a:r>
              <a:rPr lang="en-US" sz="1600" i="1" dirty="0">
                <a:latin typeface="Times New Roman" panose="02020603050405020304" pitchFamily="18" charset="0"/>
                <a:cs typeface="Times New Roman" panose="02020603050405020304" pitchFamily="18" charset="0"/>
              </a:rPr>
              <a:t>(</a:t>
            </a:r>
            <a:r>
              <a:rPr lang="en-US" sz="1600" i="1" dirty="0">
                <a:solidFill>
                  <a:srgbClr val="000099"/>
                </a:solidFill>
                <a:latin typeface="Times New Roman" panose="02020603050405020304" pitchFamily="18" charset="0"/>
                <a:cs typeface="Times New Roman" panose="02020603050405020304" pitchFamily="18" charset="0"/>
              </a:rPr>
              <a:t>Here Institute Vision and Mission statements have been asked to ensure consistency with the department Vision and Mission statements; the assessment of the Institute Vision and Mission will be done in Criterion 10</a:t>
            </a:r>
            <a:r>
              <a:rPr lang="en-US" sz="16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1143000" y="4267200"/>
            <a:ext cx="73914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Vision &amp; Mission Statements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Correctness from definition perspective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Consistency between Institute and Department statements</a:t>
            </a:r>
          </a:p>
        </p:txBody>
      </p:sp>
      <p:sp>
        <p:nvSpPr>
          <p:cNvPr id="2" name="TextBox 1"/>
          <p:cNvSpPr txBox="1"/>
          <p:nvPr/>
        </p:nvSpPr>
        <p:spPr>
          <a:xfrm>
            <a:off x="1143000" y="533400"/>
            <a:ext cx="2667000" cy="369332"/>
          </a:xfrm>
          <a:prstGeom prst="rect">
            <a:avLst/>
          </a:prstGeom>
          <a:noFill/>
        </p:spPr>
        <p:txBody>
          <a:bodyPr wrap="square" rtlCol="0">
            <a:spAutoFit/>
          </a:bodyPr>
          <a:lstStyle/>
          <a:p>
            <a:r>
              <a:rPr lang="en-IN" dirty="0">
                <a:solidFill>
                  <a:srgbClr val="FF0000"/>
                </a:solidFill>
              </a:rPr>
              <a:t>Evaluation</a:t>
            </a:r>
          </a:p>
        </p:txBody>
      </p:sp>
    </p:spTree>
    <p:extLst>
      <p:ext uri="{BB962C8B-B14F-4D97-AF65-F5344CB8AC3E}">
        <p14:creationId xmlns:p14="http://schemas.microsoft.com/office/powerpoint/2010/main" val="31178341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295400"/>
            <a:ext cx="9220200" cy="5278368"/>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8.2. Qualification of Faculty Teaching First Year Common Courses</a:t>
            </a:r>
          </a:p>
          <a:p>
            <a:pPr lvl="1"/>
            <a:r>
              <a:rPr lang="en-US" sz="2000" dirty="0">
                <a:solidFill>
                  <a:prstClr val="black"/>
                </a:solidFill>
                <a:latin typeface="Times New Roman" panose="02020603050405020304" pitchFamily="18" charset="0"/>
                <a:cs typeface="Times New Roman" panose="02020603050405020304" pitchFamily="18" charset="0"/>
              </a:rPr>
              <a:t>Assessment of qualification = (5x +3y)/RF</a:t>
            </a:r>
          </a:p>
          <a:p>
            <a:pPr lvl="1"/>
            <a:r>
              <a:rPr lang="en-US" sz="2000" dirty="0">
                <a:solidFill>
                  <a:prstClr val="black"/>
                </a:solidFill>
                <a:latin typeface="Times New Roman" panose="02020603050405020304" pitchFamily="18" charset="0"/>
                <a:cs typeface="Times New Roman" panose="02020603050405020304" pitchFamily="18" charset="0"/>
              </a:rPr>
              <a:t>x= Number of Regular Faculty with </a:t>
            </a:r>
            <a:r>
              <a:rPr lang="en-US" sz="2000" dirty="0" err="1">
                <a:solidFill>
                  <a:prstClr val="black"/>
                </a:solidFill>
                <a:latin typeface="Times New Roman" panose="02020603050405020304" pitchFamily="18" charset="0"/>
                <a:cs typeface="Times New Roman" panose="02020603050405020304" pitchFamily="18" charset="0"/>
              </a:rPr>
              <a:t>Ph.D</a:t>
            </a:r>
            <a:endParaRPr lang="en-US" sz="2000" dirty="0">
              <a:solidFill>
                <a:prstClr val="black"/>
              </a:solidFill>
              <a:latin typeface="Times New Roman" panose="02020603050405020304" pitchFamily="18" charset="0"/>
              <a:cs typeface="Times New Roman" panose="02020603050405020304" pitchFamily="18" charset="0"/>
            </a:endParaRPr>
          </a:p>
          <a:p>
            <a:pPr lvl="1"/>
            <a:r>
              <a:rPr lang="en-US" sz="2000" dirty="0">
                <a:solidFill>
                  <a:prstClr val="black"/>
                </a:solidFill>
                <a:latin typeface="Times New Roman" panose="02020603050405020304" pitchFamily="18" charset="0"/>
                <a:cs typeface="Times New Roman" panose="02020603050405020304" pitchFamily="18" charset="0"/>
              </a:rPr>
              <a:t>y = Number of Regular Faculty with Post-graduate qualification</a:t>
            </a:r>
          </a:p>
          <a:p>
            <a:pPr lvl="1"/>
            <a:r>
              <a:rPr lang="en-US" sz="2000" dirty="0">
                <a:solidFill>
                  <a:prstClr val="black"/>
                </a:solidFill>
                <a:latin typeface="Times New Roman" panose="02020603050405020304" pitchFamily="18" charset="0"/>
                <a:cs typeface="Times New Roman" panose="02020603050405020304" pitchFamily="18" charset="0"/>
              </a:rPr>
              <a:t>RF= Number of faculty members required as per SFR of 20:1</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solidFill>
                  <a:prstClr val="black"/>
                </a:solidFill>
                <a:latin typeface="Times New Roman"/>
                <a:cs typeface="Times New Roman"/>
              </a:rPr>
              <a:t>Documentary evidence – Faculty Qualification</a:t>
            </a:r>
          </a:p>
          <a:p>
            <a:endParaRPr lang="en-US" sz="1200" dirty="0">
              <a:solidFill>
                <a:prstClr val="black"/>
              </a:solidFill>
            </a:endParaRPr>
          </a:p>
          <a:p>
            <a:r>
              <a:rPr lang="en-US" sz="2200" b="1" dirty="0">
                <a:solidFill>
                  <a:srgbClr val="0000CC"/>
                </a:solidFill>
                <a:latin typeface="Times New Roman" panose="02020603050405020304" pitchFamily="18" charset="0"/>
                <a:cs typeface="Times New Roman" panose="02020603050405020304" pitchFamily="18" charset="0"/>
              </a:rPr>
              <a:t>8.3. First Year Academic Performance </a:t>
            </a:r>
          </a:p>
          <a:p>
            <a:pPr marL="463550" algn="just"/>
            <a:r>
              <a:rPr lang="en-US" sz="2000" dirty="0">
                <a:solidFill>
                  <a:prstClr val="black"/>
                </a:solidFill>
                <a:latin typeface="Times New Roman" panose="02020603050405020304" pitchFamily="18" charset="0"/>
                <a:cs typeface="Times New Roman" panose="02020603050405020304" pitchFamily="18" charset="0"/>
              </a:rPr>
              <a:t>Academic Performance = ((Mean of 1st Year Grade Point Average of all successful Students on a 10 point scale) or (Mean of the percentage of marks in First Year of all successful students/10)) x (number of successful students/number of students appeared in the examination)</a:t>
            </a:r>
          </a:p>
          <a:p>
            <a:pPr marL="463550"/>
            <a:r>
              <a:rPr lang="en-US" sz="2000" b="1" i="1" dirty="0">
                <a:solidFill>
                  <a:prstClr val="black"/>
                </a:solidFill>
                <a:latin typeface="Times New Roman" panose="02020603050405020304" pitchFamily="18" charset="0"/>
                <a:cs typeface="Times New Roman" panose="02020603050405020304" pitchFamily="18" charset="0"/>
              </a:rPr>
              <a:t>Successful students are those who are permitted to proceed to the Second year</a:t>
            </a:r>
          </a:p>
          <a:p>
            <a:pPr marL="64769" algn="just"/>
            <a:endParaRPr lang="en-US" sz="900" b="1" i="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39361115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78592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8.4. Attainment of Course Outcomes of first year courses </a:t>
            </a:r>
          </a:p>
          <a:p>
            <a:pPr marL="688975" indent="-688975" algn="just"/>
            <a:r>
              <a:rPr lang="en-US" sz="2000" dirty="0">
                <a:solidFill>
                  <a:srgbClr val="FF0000"/>
                </a:solidFill>
                <a:latin typeface="Times New Roman" panose="02020603050405020304" pitchFamily="18" charset="0"/>
                <a:cs typeface="Times New Roman" panose="02020603050405020304" pitchFamily="18" charset="0"/>
              </a:rPr>
              <a:t>8.4.1. Describe the assessment processes used to gather the data upon which the evaluation of Course Outcomes of first year is done </a:t>
            </a:r>
          </a:p>
          <a:p>
            <a:pPr marL="463550"/>
            <a:r>
              <a:rPr lang="en-US" sz="1900" dirty="0">
                <a:solidFill>
                  <a:prstClr val="black"/>
                </a:solidFill>
                <a:latin typeface="Times New Roman" panose="02020603050405020304" pitchFamily="18" charset="0"/>
                <a:cs typeface="Times New Roman" panose="02020603050405020304" pitchFamily="18" charset="0"/>
              </a:rPr>
              <a:t>Examples of data collection processes may include, but are not limited to –</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Specific exam questions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Laboratory tests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Internally developed assessment exams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Oral exams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Assignments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Presentations</a:t>
            </a:r>
          </a:p>
          <a:p>
            <a:pPr marL="1257300" lvl="2" indent="-342900">
              <a:buFont typeface="Arial" panose="020B0604020202020204" pitchFamily="34" charset="0"/>
              <a:buChar char="•"/>
            </a:pPr>
            <a:r>
              <a:rPr lang="en-US" sz="1900" dirty="0">
                <a:solidFill>
                  <a:prstClr val="black"/>
                </a:solidFill>
                <a:latin typeface="Times New Roman" panose="02020603050405020304" pitchFamily="18" charset="0"/>
                <a:cs typeface="Times New Roman" panose="02020603050405020304" pitchFamily="18" charset="0"/>
              </a:rPr>
              <a:t>Tutorial sheets etc.</a:t>
            </a:r>
          </a:p>
          <a:p>
            <a:pPr lvl="1"/>
            <a:endParaRPr lang="en-US" sz="1600" dirty="0">
              <a:solidFill>
                <a:prstClr val="black"/>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8038" marR="492125" indent="-742950" algn="just">
              <a:lnSpc>
                <a:spcPct val="150000"/>
              </a:lnSpc>
            </a:pPr>
            <a:r>
              <a:rPr lang="en-US" sz="1600" i="1" dirty="0">
                <a:solidFill>
                  <a:prstClr val="black"/>
                </a:solidFill>
                <a:latin typeface="Times New Roman"/>
                <a:cs typeface="Times New Roman"/>
              </a:rPr>
              <a:t>A. &amp; B. Direct and indirect assessment(if applicable), tools &amp; processes; effective compliance; direct assessment methodology, indirect assessment formats-collection-analysis;  decision making</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9809414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44737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8.4.2. Record the attainment of Course Outcomes of all first year courses </a:t>
            </a:r>
          </a:p>
          <a:p>
            <a:endParaRPr lang="en-US" sz="1900" b="1" i="1" dirty="0">
              <a:solidFill>
                <a:prstClr val="black"/>
              </a:solidFill>
              <a:latin typeface="Times New Roman" panose="02020603050405020304" pitchFamily="18" charset="0"/>
              <a:cs typeface="Times New Roman" panose="02020603050405020304" pitchFamily="18" charset="0"/>
            </a:endParaRPr>
          </a:p>
          <a:p>
            <a:r>
              <a:rPr lang="en-US" sz="1900" b="1" i="1" dirty="0">
                <a:solidFill>
                  <a:prstClr val="black"/>
                </a:solidFill>
                <a:latin typeface="Times New Roman" panose="02020603050405020304" pitchFamily="18" charset="0"/>
                <a:cs typeface="Times New Roman" panose="02020603050405020304" pitchFamily="18" charset="0"/>
              </a:rPr>
              <a:t>Program shall have set attainment levels for all first year courses.</a:t>
            </a:r>
          </a:p>
          <a:p>
            <a:pPr marL="742950" lvl="1" indent="-285750" algn="just">
              <a:buFont typeface="Arial" panose="020B0604020202020204" pitchFamily="34" charset="0"/>
              <a:buChar char="•"/>
            </a:pPr>
            <a:r>
              <a:rPr lang="en-US" sz="1900" i="1" dirty="0">
                <a:solidFill>
                  <a:prstClr val="black"/>
                </a:solidFill>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742950" lvl="1" indent="-285750" algn="just">
              <a:buFont typeface="Arial" panose="020B0604020202020204" pitchFamily="34" charset="0"/>
              <a:buChar char="•"/>
            </a:pPr>
            <a:r>
              <a:rPr lang="en-US" sz="1900" i="1" dirty="0">
                <a:solidFill>
                  <a:prstClr val="black"/>
                </a:solidFill>
                <a:latin typeface="Times New Roman" panose="02020603050405020304" pitchFamily="18" charset="0"/>
                <a:cs typeface="Times New Roman" panose="02020603050405020304" pitchFamily="18" charset="0"/>
              </a:rPr>
              <a:t>Attainment level is to be measured in terms of student performance in internal assessments with respect the COs of a subject plus the performance in the University examination</a:t>
            </a:r>
          </a:p>
          <a:p>
            <a:pPr algn="just"/>
            <a:endParaRPr lang="en-US" sz="2000" i="1" spc="10" dirty="0">
              <a:solidFill>
                <a:prstClr val="black"/>
              </a:solidFill>
              <a:latin typeface="Times New Roman" panose="02020603050405020304" pitchFamily="18" charset="0"/>
              <a:cs typeface="Times New Roman" panose="02020603050405020304" pitchFamily="18" charset="0"/>
            </a:endParaRPr>
          </a:p>
          <a:p>
            <a:pPr algn="just"/>
            <a:endParaRPr lang="en-US" sz="2000" i="1" spc="10" dirty="0">
              <a:solidFill>
                <a:prstClr val="black"/>
              </a:solidFill>
              <a:latin typeface="Times New Roman" panose="02020603050405020304" pitchFamily="18" charset="0"/>
              <a:cs typeface="Times New Roman" panose="02020603050405020304" pitchFamily="18" charset="0"/>
            </a:endParaRPr>
          </a:p>
          <a:p>
            <a:pPr algn="just"/>
            <a:r>
              <a:rPr lang="en-US" sz="2000" spc="10" dirty="0">
                <a:solidFill>
                  <a:prstClr val="black"/>
                </a:solidFill>
                <a:latin typeface="Times New Roman"/>
                <a:cs typeface="Times New Roman"/>
              </a:rPr>
              <a:t>A.  Verify the records as per the benchmark set for the courses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solidFill>
                  <a:prstClr val="black"/>
                </a:solidFill>
                <a:latin typeface="Times New Roman"/>
                <a:cs typeface="Times New Roman"/>
              </a:rPr>
              <a:t>Documentary evidence – Attainment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3 courses</a:t>
            </a:r>
          </a:p>
          <a:p>
            <a:pPr lvl="1" algn="just"/>
            <a:endParaRPr lang="en-US" sz="1900"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16791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4126" y="609600"/>
            <a:ext cx="9041081" cy="2769989"/>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8.5. Attainment of Program Outcomes of all first year courses </a:t>
            </a:r>
          </a:p>
          <a:p>
            <a:r>
              <a:rPr lang="en-US" sz="1200" dirty="0">
                <a:solidFill>
                  <a:prstClr val="black"/>
                </a:solidFill>
                <a:latin typeface="Times New Roman" panose="02020603050405020304" pitchFamily="18" charset="0"/>
                <a:cs typeface="Times New Roman" panose="02020603050405020304" pitchFamily="18" charset="0"/>
              </a:rPr>
              <a:t> </a:t>
            </a:r>
          </a:p>
          <a:p>
            <a:pPr marL="795338" indent="-795338"/>
            <a:r>
              <a:rPr lang="en-US" sz="2000" dirty="0">
                <a:solidFill>
                  <a:srgbClr val="FF0000"/>
                </a:solidFill>
                <a:latin typeface="Times New Roman" panose="02020603050405020304" pitchFamily="18" charset="0"/>
                <a:cs typeface="Times New Roman" panose="02020603050405020304" pitchFamily="18" charset="0"/>
              </a:rPr>
              <a:t>8.5.1.	Indicate results of evaluation of each relevant PO and/or PSO, if applicable  </a:t>
            </a:r>
          </a:p>
          <a:p>
            <a:pPr marL="742950" lvl="1" indent="-28575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relevant program outcomes that are to be addressed at first year need to be identified by the institution</a:t>
            </a:r>
          </a:p>
          <a:p>
            <a:pPr marL="742950" lvl="1" indent="-28575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Program Outcome attainment levels shall be set for all relevant POs and/or PSOs through first year courses</a:t>
            </a:r>
          </a:p>
        </p:txBody>
      </p:sp>
      <p:graphicFrame>
        <p:nvGraphicFramePr>
          <p:cNvPr id="6" name="Table 5"/>
          <p:cNvGraphicFramePr>
            <a:graphicFrameLocks noGrp="1"/>
          </p:cNvGraphicFramePr>
          <p:nvPr>
            <p:extLst/>
          </p:nvPr>
        </p:nvGraphicFramePr>
        <p:xfrm>
          <a:off x="830087" y="3352800"/>
          <a:ext cx="8656317" cy="2225040"/>
        </p:xfrm>
        <a:graphic>
          <a:graphicData uri="http://schemas.openxmlformats.org/drawingml/2006/table">
            <a:tbl>
              <a:tblPr firstRow="1" bandRow="1">
                <a:tableStyleId>{ED083AE6-46FA-4A59-8FB0-9F97EB10719F}</a:tableStyleId>
              </a:tblPr>
              <a:tblGrid>
                <a:gridCol w="186119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0956">
                  <a:extLst>
                    <a:ext uri="{9D8B030D-6E8A-4147-A177-3AD203B41FA5}">
                      <a16:colId xmlns:a16="http://schemas.microsoft.com/office/drawing/2014/main" val="20002"/>
                    </a:ext>
                  </a:extLst>
                </a:gridCol>
                <a:gridCol w="572077">
                  <a:extLst>
                    <a:ext uri="{9D8B030D-6E8A-4147-A177-3AD203B41FA5}">
                      <a16:colId xmlns:a16="http://schemas.microsoft.com/office/drawing/2014/main" val="20003"/>
                    </a:ext>
                  </a:extLst>
                </a:gridCol>
                <a:gridCol w="572077">
                  <a:extLst>
                    <a:ext uri="{9D8B030D-6E8A-4147-A177-3AD203B41FA5}">
                      <a16:colId xmlns:a16="http://schemas.microsoft.com/office/drawing/2014/main" val="20004"/>
                    </a:ext>
                  </a:extLst>
                </a:gridCol>
                <a:gridCol w="572077">
                  <a:extLst>
                    <a:ext uri="{9D8B030D-6E8A-4147-A177-3AD203B41FA5}">
                      <a16:colId xmlns:a16="http://schemas.microsoft.com/office/drawing/2014/main" val="20005"/>
                    </a:ext>
                  </a:extLst>
                </a:gridCol>
                <a:gridCol w="572077">
                  <a:extLst>
                    <a:ext uri="{9D8B030D-6E8A-4147-A177-3AD203B41FA5}">
                      <a16:colId xmlns:a16="http://schemas.microsoft.com/office/drawing/2014/main" val="20006"/>
                    </a:ext>
                  </a:extLst>
                </a:gridCol>
                <a:gridCol w="572077">
                  <a:extLst>
                    <a:ext uri="{9D8B030D-6E8A-4147-A177-3AD203B41FA5}">
                      <a16:colId xmlns:a16="http://schemas.microsoft.com/office/drawing/2014/main" val="20007"/>
                    </a:ext>
                  </a:extLst>
                </a:gridCol>
                <a:gridCol w="572077">
                  <a:extLst>
                    <a:ext uri="{9D8B030D-6E8A-4147-A177-3AD203B41FA5}">
                      <a16:colId xmlns:a16="http://schemas.microsoft.com/office/drawing/2014/main" val="20008"/>
                    </a:ext>
                  </a:extLst>
                </a:gridCol>
                <a:gridCol w="572077">
                  <a:extLst>
                    <a:ext uri="{9D8B030D-6E8A-4147-A177-3AD203B41FA5}">
                      <a16:colId xmlns:a16="http://schemas.microsoft.com/office/drawing/2014/main" val="20009"/>
                    </a:ext>
                  </a:extLst>
                </a:gridCol>
                <a:gridCol w="572077">
                  <a:extLst>
                    <a:ext uri="{9D8B030D-6E8A-4147-A177-3AD203B41FA5}">
                      <a16:colId xmlns:a16="http://schemas.microsoft.com/office/drawing/2014/main" val="20010"/>
                    </a:ext>
                  </a:extLst>
                </a:gridCol>
                <a:gridCol w="572077">
                  <a:extLst>
                    <a:ext uri="{9D8B030D-6E8A-4147-A177-3AD203B41FA5}">
                      <a16:colId xmlns:a16="http://schemas.microsoft.com/office/drawing/2014/main" val="20011"/>
                    </a:ext>
                  </a:extLst>
                </a:gridCol>
                <a:gridCol w="572077">
                  <a:extLst>
                    <a:ext uri="{9D8B030D-6E8A-4147-A177-3AD203B41FA5}">
                      <a16:colId xmlns:a16="http://schemas.microsoft.com/office/drawing/2014/main" val="20012"/>
                    </a:ext>
                  </a:extLst>
                </a:gridCol>
              </a:tblGrid>
              <a:tr h="370840">
                <a:tc>
                  <a:txBody>
                    <a:bodyPr/>
                    <a:lstStyle/>
                    <a:p>
                      <a:pPr algn="ctr"/>
                      <a:r>
                        <a:rPr lang="en-US" sz="1400" kern="1200" dirty="0">
                          <a:solidFill>
                            <a:schemeClr val="tx1"/>
                          </a:solidFill>
                          <a:latin typeface="Times New Roman" panose="02020603050405020304" pitchFamily="18" charset="0"/>
                          <a:ea typeface="+mn-ea"/>
                          <a:cs typeface="Times New Roman" panose="02020603050405020304" pitchFamily="18" charset="0"/>
                        </a:rPr>
                        <a:t>COURSE</a:t>
                      </a:r>
                    </a:p>
                  </a:txBody>
                  <a:tcPr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COs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PO8</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PO10</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PO11</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r>
                        <a:rPr kumimoji="0" lang="en-US" sz="1800" b="0" i="0" u="none" strike="noStrike" kern="1200" baseline="0" dirty="0">
                          <a:solidFill>
                            <a:schemeClr val="tx1"/>
                          </a:solidFill>
                          <a:latin typeface="+mn-lt"/>
                          <a:ea typeface="+mn-ea"/>
                          <a:cs typeface="+mn-cs"/>
                        </a:rPr>
                        <a:t>C101</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r>
                        <a:rPr kumimoji="0" lang="en-US" sz="1600" b="0" i="0" u="none" strike="noStrike" kern="1200" baseline="0" dirty="0">
                          <a:solidFill>
                            <a:schemeClr val="tx1"/>
                          </a:solidFill>
                          <a:latin typeface="+mn-lt"/>
                          <a:ea typeface="+mn-ea"/>
                          <a:cs typeface="+mn-cs"/>
                        </a:rPr>
                        <a:t>C102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r>
                        <a:rPr kumimoji="0" lang="en-US" sz="1600" b="0" i="0" u="none" strike="noStrike" kern="1200" baseline="0" dirty="0">
                          <a:solidFill>
                            <a:schemeClr val="tx1"/>
                          </a:solidFill>
                          <a:latin typeface="+mn-lt"/>
                          <a:ea typeface="+mn-ea"/>
                          <a:cs typeface="+mn-cs"/>
                        </a:rPr>
                        <a:t>Direct Attainment</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464126" y="5638800"/>
            <a:ext cx="7513320" cy="81817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spcBef>
                <a:spcPts val="490"/>
              </a:spcBef>
            </a:pPr>
            <a:r>
              <a:rPr lang="en-US" sz="1600" i="1" dirty="0">
                <a:solidFill>
                  <a:prstClr val="black"/>
                </a:solidFill>
                <a:latin typeface="Times New Roman"/>
                <a:cs typeface="Times New Roman"/>
              </a:rPr>
              <a:t>A. &amp; B.  Documentary evidence for each relevant PO/PSO</a:t>
            </a:r>
          </a:p>
        </p:txBody>
      </p:sp>
    </p:spTree>
    <p:extLst>
      <p:ext uri="{BB962C8B-B14F-4D97-AF65-F5344CB8AC3E}">
        <p14:creationId xmlns:p14="http://schemas.microsoft.com/office/powerpoint/2010/main" val="37277235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5298" y="609600"/>
            <a:ext cx="9080501" cy="1815882"/>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8.5.2.	Actions taken based on the results of evaluation of relevant POs  </a:t>
            </a:r>
          </a:p>
          <a:p>
            <a:pPr marL="463550" indent="-463550" algn="just">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attainment levels by direct (student performance) are to be presented through Program level Course-PO matrix as indicated</a:t>
            </a:r>
          </a:p>
          <a:p>
            <a:pPr>
              <a:lnSpc>
                <a:spcPct val="150000"/>
              </a:lnSpc>
              <a:tabLst>
                <a:tab pos="511175" algn="l"/>
              </a:tabLst>
            </a:pPr>
            <a:r>
              <a:rPr lang="en-US" sz="2000" b="1" dirty="0">
                <a:solidFill>
                  <a:prstClr val="black"/>
                </a:solidFill>
                <a:latin typeface="Times New Roman" panose="02020603050405020304" pitchFamily="18" charset="0"/>
                <a:cs typeface="Times New Roman" panose="02020603050405020304" pitchFamily="18" charset="0"/>
              </a:rPr>
              <a:t>	PO Attainment Levels and Actions for improvement CAY</a:t>
            </a:r>
          </a:p>
        </p:txBody>
      </p:sp>
      <p:graphicFrame>
        <p:nvGraphicFramePr>
          <p:cNvPr id="8" name="Table 7"/>
          <p:cNvGraphicFramePr>
            <a:graphicFrameLocks noGrp="1"/>
          </p:cNvGraphicFramePr>
          <p:nvPr>
            <p:extLst/>
          </p:nvPr>
        </p:nvGraphicFramePr>
        <p:xfrm>
          <a:off x="685800" y="2346960"/>
          <a:ext cx="8890000" cy="3291840"/>
        </p:xfrm>
        <a:graphic>
          <a:graphicData uri="http://schemas.openxmlformats.org/drawingml/2006/table">
            <a:tbl>
              <a:tblPr firstRow="1" bandRow="1">
                <a:tableStyleId>{5940675A-B579-460E-94D1-54222C63F5DA}</a:tableStyleId>
              </a:tblPr>
              <a:tblGrid>
                <a:gridCol w="5176993">
                  <a:extLst>
                    <a:ext uri="{9D8B030D-6E8A-4147-A177-3AD203B41FA5}">
                      <a16:colId xmlns:a16="http://schemas.microsoft.com/office/drawing/2014/main" val="20000"/>
                    </a:ext>
                  </a:extLst>
                </a:gridCol>
                <a:gridCol w="891122">
                  <a:extLst>
                    <a:ext uri="{9D8B030D-6E8A-4147-A177-3AD203B41FA5}">
                      <a16:colId xmlns:a16="http://schemas.microsoft.com/office/drawing/2014/main" val="20001"/>
                    </a:ext>
                  </a:extLst>
                </a:gridCol>
                <a:gridCol w="1336682">
                  <a:extLst>
                    <a:ext uri="{9D8B030D-6E8A-4147-A177-3AD203B41FA5}">
                      <a16:colId xmlns:a16="http://schemas.microsoft.com/office/drawing/2014/main" val="20002"/>
                    </a:ext>
                  </a:extLst>
                </a:gridCol>
                <a:gridCol w="1485203">
                  <a:extLst>
                    <a:ext uri="{9D8B030D-6E8A-4147-A177-3AD203B41FA5}">
                      <a16:colId xmlns:a16="http://schemas.microsoft.com/office/drawing/2014/main" val="20003"/>
                    </a:ext>
                  </a:extLst>
                </a:gridCol>
              </a:tblGrid>
              <a:tr h="552309">
                <a:tc>
                  <a:txBody>
                    <a:bodyPr/>
                    <a:lstStyle/>
                    <a:p>
                      <a:endParaRPr lang="en-US" sz="1600" dirty="0"/>
                    </a:p>
                  </a:txBody>
                  <a:tcP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8392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2309">
                <a:tc>
                  <a:txBody>
                    <a:bodyPr/>
                    <a:lstStyle/>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sz="1600" dirty="0">
                        <a:latin typeface="Times New Roman" panose="02020603050405020304" pitchFamily="18" charset="0"/>
                        <a:cs typeface="Times New Roman" panose="02020603050405020304" pitchFamily="18" charset="0"/>
                      </a:endParaRPr>
                    </a:p>
                  </a:txBody>
                  <a:tcPr/>
                </a:tc>
                <a:tc gridSpan="3">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17411">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533400" y="5715000"/>
            <a:ext cx="9144000" cy="923330"/>
          </a:xfrm>
          <a:prstGeom prst="rect">
            <a:avLst/>
          </a:prstGeom>
        </p:spPr>
        <p:txBody>
          <a:bodyPr wrap="square">
            <a:spAutoFit/>
          </a:bodyPr>
          <a:lstStyle/>
          <a:p>
            <a:pPr marL="64769" algn="just"/>
            <a:r>
              <a:rPr lang="en-US" b="1" dirty="0">
                <a:solidFill>
                  <a:prstClr val="black"/>
                </a:solidFill>
                <a:latin typeface="Times New Roman" panose="02020603050405020304" pitchFamily="18" charset="0"/>
                <a:cs typeface="Times New Roman" panose="02020603050405020304" pitchFamily="18" charset="0"/>
              </a:rPr>
              <a:t>Note: PSOs, if applicable to be added appropriately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i="1" dirty="0">
                <a:solidFill>
                  <a:prstClr val="black"/>
                </a:solidFill>
                <a:latin typeface="Times New Roman"/>
                <a:cs typeface="Times New Roman"/>
              </a:rPr>
              <a:t>A. &amp; B.  Documentary evidence for each relevant PO/PSO</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18898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266226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9.1 Mentoring system to help at individual level  </a:t>
            </a:r>
          </a:p>
          <a:p>
            <a:pPr marL="742950" lvl="1" indent="-28575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Type of mentoring: Professional guidance / career advancement / course work specific / laboratory specific / all-round development</a:t>
            </a:r>
          </a:p>
          <a:p>
            <a:pPr marL="742950" lvl="1" indent="-28575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Number of faculty mentors</a:t>
            </a:r>
          </a:p>
          <a:p>
            <a:pPr marL="742950" lvl="1" indent="-28575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Number of students per mentor</a:t>
            </a:r>
          </a:p>
          <a:p>
            <a:pPr marL="742950" lvl="1" indent="-28575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Frequency of meeting</a:t>
            </a:r>
          </a:p>
          <a:p>
            <a:pPr lvl="1" algn="just"/>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9568" y="4102184"/>
            <a:ext cx="899160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  Mentoring system terms of reference; implementation; effectiveness (also to be verified during interaction with the students)</a:t>
            </a:r>
          </a:p>
        </p:txBody>
      </p:sp>
    </p:spTree>
    <p:extLst>
      <p:ext uri="{BB962C8B-B14F-4D97-AF65-F5344CB8AC3E}">
        <p14:creationId xmlns:p14="http://schemas.microsoft.com/office/powerpoint/2010/main" val="33614855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4170372"/>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9.2. Feedback analysis and reward /corrective measures taken, if any </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Feedback collected for all courses: YES/NO</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Feedback questionnaire</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Specify the feedback collection process</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Average Percentage of students who participated</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Specify the feedback analysis process</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Basis of reward / corrective measures, if any: Indices used for measuring quality of teaching and learning</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Summary of the index values for all courses/teachers</a:t>
            </a:r>
          </a:p>
          <a:p>
            <a:pPr marL="800100" lvl="1" indent="-342900" algn="just">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Number of corrective actions taken</a:t>
            </a:r>
          </a:p>
        </p:txBody>
      </p:sp>
      <p:sp>
        <p:nvSpPr>
          <p:cNvPr id="6" name="Rectangle 5"/>
          <p:cNvSpPr/>
          <p:nvPr/>
        </p:nvSpPr>
        <p:spPr>
          <a:xfrm>
            <a:off x="466731" y="5486400"/>
            <a:ext cx="9210669"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	F</a:t>
            </a:r>
            <a:r>
              <a:rPr lang="en-US" sz="1600" i="1" spc="-10" dirty="0">
                <a:solidFill>
                  <a:prstClr val="black"/>
                </a:solidFill>
                <a:latin typeface="Times New Roman"/>
                <a:cs typeface="Times New Roman"/>
              </a:rPr>
              <a:t>e</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dba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k</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qu</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stions,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oll</a:t>
            </a:r>
            <a:r>
              <a:rPr lang="en-US" sz="1600" i="1" spc="-5" dirty="0">
                <a:solidFill>
                  <a:prstClr val="black"/>
                </a:solidFill>
                <a:latin typeface="Times New Roman"/>
                <a:cs typeface="Times New Roman"/>
              </a:rPr>
              <a:t>ec</a:t>
            </a:r>
            <a:r>
              <a:rPr lang="en-US" sz="1600" i="1" dirty="0">
                <a:solidFill>
                  <a:prstClr val="black"/>
                </a:solidFill>
                <a:latin typeface="Times New Roman"/>
                <a:cs typeface="Times New Roman"/>
              </a:rPr>
              <a:t>tion pro</a:t>
            </a:r>
            <a:r>
              <a:rPr lang="en-US" sz="1600" i="1" spc="-5" dirty="0">
                <a:solidFill>
                  <a:prstClr val="black"/>
                </a:solidFill>
                <a:latin typeface="Times New Roman"/>
                <a:cs typeface="Times New Roman"/>
              </a:rPr>
              <a:t>ce</a:t>
            </a:r>
            <a:r>
              <a:rPr lang="en-US" sz="1600" i="1" dirty="0">
                <a:solidFill>
                  <a:prstClr val="black"/>
                </a:solidFill>
                <a:latin typeface="Times New Roman"/>
                <a:cs typeface="Times New Roman"/>
              </a:rPr>
              <a:t>ss, analysis,</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tions tak</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ff</a:t>
            </a:r>
            <a:r>
              <a:rPr lang="en-US" sz="1600" i="1" spc="-5" dirty="0">
                <a:solidFill>
                  <a:prstClr val="black"/>
                </a:solidFill>
                <a:latin typeface="Times New Roman"/>
                <a:cs typeface="Times New Roman"/>
              </a:rPr>
              <a:t>ec</a:t>
            </a:r>
            <a:r>
              <a:rPr lang="en-US" sz="1600" i="1" dirty="0">
                <a:solidFill>
                  <a:prstClr val="black"/>
                </a:solidFill>
                <a:latin typeface="Times New Roman"/>
                <a:cs typeface="Times New Roman"/>
              </a:rPr>
              <a:t>ti</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n</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ss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11890439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2826" y="685800"/>
            <a:ext cx="9067800" cy="570925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9.3. Feedback on facilities  </a:t>
            </a:r>
          </a:p>
          <a:p>
            <a:pPr>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Assessment is based on -</a:t>
            </a:r>
          </a:p>
          <a:p>
            <a:pPr marL="800100" lvl="1"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Feedback collection</a:t>
            </a:r>
          </a:p>
          <a:p>
            <a:pPr marL="800100" lvl="1"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Analysis and corrective action taken</a:t>
            </a:r>
          </a:p>
          <a:p>
            <a:pPr lvl="1"/>
            <a:endParaRPr lang="en-US" sz="1200" dirty="0">
              <a:solidFill>
                <a:prstClr val="black"/>
              </a:solidFill>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9.4. Self Learning  </a:t>
            </a:r>
          </a:p>
          <a:p>
            <a:pPr>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institution needs to specify –</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Facilities</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Materials</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Scope for self-learning / learning beyond syllabus</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Webinars</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Podcast</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MOOCs</a:t>
            </a:r>
          </a:p>
          <a:p>
            <a:pPr marL="800100" lvl="1" indent="-342900">
              <a:lnSpc>
                <a:spcPct val="150000"/>
              </a:lnSpc>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Evaluate effectiveness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8073815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600933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9.5. Career Guidance, Training, Placement </a:t>
            </a:r>
          </a:p>
          <a:p>
            <a:pPr>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Effectiveness for career guidance including counseling for higher studies</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Campus placement support</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Industry interaction for training/internship/placement, etc.</a:t>
            </a:r>
          </a:p>
          <a:p>
            <a:endParaRPr lang="en-US" sz="1050" i="1" dirty="0">
              <a:solidFill>
                <a:prstClr val="black"/>
              </a:solidFill>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spcBef>
                <a:spcPts val="600"/>
              </a:spcBef>
            </a:pPr>
            <a:r>
              <a:rPr lang="en-US" sz="1600" i="1" dirty="0">
                <a:solidFill>
                  <a:prstClr val="black"/>
                </a:solidFill>
                <a:latin typeface="Times New Roman"/>
                <a:cs typeface="Times New Roman"/>
              </a:rPr>
              <a:t>Availability, implementation, effectiveness (also to be verified during interaction with the students)</a:t>
            </a:r>
          </a:p>
          <a:p>
            <a:endParaRPr lang="en-US" sz="1050" i="1" dirty="0">
              <a:solidFill>
                <a:prstClr val="black"/>
              </a:solidFill>
              <a:latin typeface="Times New Roman"/>
              <a:cs typeface="Times New Roman"/>
            </a:endParaRPr>
          </a:p>
          <a:p>
            <a:r>
              <a:rPr lang="en-US" sz="2200" b="1" dirty="0">
                <a:solidFill>
                  <a:srgbClr val="0000CC"/>
                </a:solidFill>
                <a:latin typeface="Times New Roman" panose="02020603050405020304" pitchFamily="18" charset="0"/>
                <a:cs typeface="Times New Roman" panose="02020603050405020304" pitchFamily="18" charset="0"/>
              </a:rPr>
              <a:t>9.6. Entrepreneurship Cell</a:t>
            </a:r>
          </a:p>
          <a:p>
            <a:pPr>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Effectiveness in encouraging entrepreneurship and incubation</a:t>
            </a:r>
          </a:p>
          <a:p>
            <a:pPr marL="800100" lvl="1"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Success stories for each of the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solidFill>
                  <a:prstClr val="black"/>
                </a:solidFill>
                <a:latin typeface="Times New Roman"/>
                <a:cs typeface="Times New Roman"/>
              </a:rPr>
              <a:t>Availability, implementation, effectiveness (also to be verified during interaction with the students)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9575252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135421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9.7. Co-curricular and Extra-curricular Activities </a:t>
            </a:r>
          </a:p>
          <a:p>
            <a:pPr>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institution may specify –</a:t>
            </a:r>
          </a:p>
          <a:p>
            <a:pPr marL="800100" lvl="1"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Co-curricular and extra-curricular activities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731522" y="3999637"/>
            <a:ext cx="8844278" cy="87716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solidFill>
                  <a:prstClr val="black"/>
                </a:solidFill>
                <a:latin typeface="Times New Roman"/>
                <a:cs typeface="Times New Roman"/>
              </a:rPr>
              <a:t>A</a:t>
            </a:r>
            <a:r>
              <a:rPr lang="en-US" sz="1600" i="1" spc="-10" dirty="0">
                <a:solidFill>
                  <a:prstClr val="black"/>
                </a:solidFill>
                <a:latin typeface="Times New Roman"/>
                <a:cs typeface="Times New Roman"/>
              </a:rPr>
              <a:t>v</a:t>
            </a:r>
            <a:r>
              <a:rPr lang="en-US" sz="1600" i="1" dirty="0">
                <a:solidFill>
                  <a:prstClr val="black"/>
                </a:solidFill>
                <a:latin typeface="Times New Roman"/>
                <a:cs typeface="Times New Roman"/>
              </a:rPr>
              <a:t>ailabilit</a:t>
            </a:r>
            <a:r>
              <a:rPr lang="en-US" sz="1600" i="1" spc="-5" dirty="0">
                <a:solidFill>
                  <a:prstClr val="black"/>
                </a:solidFill>
                <a:latin typeface="Times New Roman"/>
                <a:cs typeface="Times New Roman"/>
              </a:rPr>
              <a:t>y</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imple</a:t>
            </a:r>
            <a:r>
              <a:rPr lang="en-US" sz="1600" i="1" spc="-5" dirty="0">
                <a:solidFill>
                  <a:prstClr val="black"/>
                </a:solidFill>
                <a:latin typeface="Times New Roman"/>
                <a:cs typeface="Times New Roman"/>
              </a:rPr>
              <a:t>me</a:t>
            </a:r>
            <a:r>
              <a:rPr lang="en-US" sz="1600" i="1" dirty="0">
                <a:solidFill>
                  <a:prstClr val="black"/>
                </a:solidFill>
                <a:latin typeface="Times New Roman"/>
                <a:cs typeface="Times New Roman"/>
              </a:rPr>
              <a:t>ntation,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ff</a:t>
            </a:r>
            <a:r>
              <a:rPr lang="en-US" sz="1600" i="1" spc="-5" dirty="0">
                <a:solidFill>
                  <a:prstClr val="black"/>
                </a:solidFill>
                <a:latin typeface="Times New Roman"/>
                <a:cs typeface="Times New Roman"/>
              </a:rPr>
              <a:t>ec</a:t>
            </a:r>
            <a:r>
              <a:rPr lang="en-US" sz="1600" i="1" dirty="0">
                <a:solidFill>
                  <a:prstClr val="black"/>
                </a:solidFill>
                <a:latin typeface="Times New Roman"/>
                <a:cs typeface="Times New Roman"/>
              </a:rPr>
              <a:t>ti</a:t>
            </a:r>
            <a:r>
              <a:rPr lang="en-US" sz="1600" i="1" spc="-5" dirty="0">
                <a:solidFill>
                  <a:prstClr val="black"/>
                </a:solidFill>
                <a:latin typeface="Times New Roman"/>
                <a:cs typeface="Times New Roman"/>
              </a:rPr>
              <a:t>ve</a:t>
            </a:r>
            <a:r>
              <a:rPr lang="en-US" sz="1600" i="1" dirty="0">
                <a:solidFill>
                  <a:prstClr val="black"/>
                </a:solidFill>
                <a:latin typeface="Times New Roman"/>
                <a:cs typeface="Times New Roman"/>
              </a:rPr>
              <a:t>n</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ss</a:t>
            </a:r>
            <a:r>
              <a:rPr lang="en-US" sz="1600" i="1" spc="1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to</a:t>
            </a:r>
            <a:r>
              <a:rPr lang="en-US" sz="1600" i="1" spc="10" dirty="0">
                <a:solidFill>
                  <a:prstClr val="black"/>
                </a:solidFill>
                <a:latin typeface="Times New Roman"/>
                <a:cs typeface="Times New Roman"/>
              </a:rPr>
              <a:t> </a:t>
            </a:r>
            <a:r>
              <a:rPr lang="en-US" sz="1600" i="1" dirty="0">
                <a:solidFill>
                  <a:prstClr val="black"/>
                </a:solidFill>
                <a:latin typeface="Times New Roman"/>
                <a:cs typeface="Times New Roman"/>
              </a:rPr>
              <a:t>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during 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8" name="Rectangle 7"/>
          <p:cNvSpPr/>
          <p:nvPr/>
        </p:nvSpPr>
        <p:spPr>
          <a:xfrm>
            <a:off x="731522" y="2311808"/>
            <a:ext cx="7345678" cy="1421992"/>
          </a:xfrm>
          <a:prstGeom prst="rect">
            <a:avLst/>
          </a:prstGeom>
        </p:spPr>
        <p:txBody>
          <a:bodyPr wrap="square">
            <a:spAutoFit/>
          </a:bodyPr>
          <a:lstStyle/>
          <a:p>
            <a:pPr marL="457200" indent="-395288" algn="just">
              <a:lnSpc>
                <a:spcPct val="150000"/>
              </a:lnSpc>
              <a:buSzPct val="91666"/>
              <a:buFont typeface="Times New Roman"/>
              <a:buAutoNum type="alphaUcPeriod"/>
            </a:pPr>
            <a:r>
              <a:rPr lang="en-US" sz="2000" dirty="0">
                <a:solidFill>
                  <a:prstClr val="black"/>
                </a:solidFill>
                <a:latin typeface="Times New Roman"/>
                <a:cs typeface="Times New Roman"/>
              </a:rPr>
              <a:t>Availability of sports and cultural facilities (3)</a:t>
            </a:r>
          </a:p>
          <a:p>
            <a:pPr marL="457200" indent="-395288" algn="just">
              <a:lnSpc>
                <a:spcPct val="150000"/>
              </a:lnSpc>
              <a:buSzPct val="91666"/>
              <a:buFont typeface="Times New Roman"/>
              <a:buAutoNum type="alphaUcPeriod"/>
            </a:pPr>
            <a:r>
              <a:rPr lang="en-US" sz="2000" dirty="0">
                <a:solidFill>
                  <a:prstClr val="black"/>
                </a:solidFill>
                <a:latin typeface="Times New Roman"/>
                <a:cs typeface="Times New Roman"/>
              </a:rPr>
              <a:t>NCC, NSS and other clubs (3)</a:t>
            </a:r>
          </a:p>
          <a:p>
            <a:pPr marL="457200" indent="-395288" algn="just">
              <a:lnSpc>
                <a:spcPct val="150000"/>
              </a:lnSpc>
              <a:buSzPct val="91666"/>
              <a:buFont typeface="Times New Roman"/>
              <a:buAutoNum type="alphaUcPeriod"/>
            </a:pPr>
            <a:r>
              <a:rPr lang="en-US" sz="2000" dirty="0">
                <a:solidFill>
                  <a:prstClr val="black"/>
                </a:solidFill>
                <a:latin typeface="Times New Roman"/>
                <a:cs typeface="Times New Roman"/>
              </a:rPr>
              <a:t>Annual students activities (4)</a:t>
            </a:r>
          </a:p>
        </p:txBody>
      </p:sp>
    </p:spTree>
    <p:extLst>
      <p:ext uri="{BB962C8B-B14F-4D97-AF65-F5344CB8AC3E}">
        <p14:creationId xmlns:p14="http://schemas.microsoft.com/office/powerpoint/2010/main" val="421859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Program Educational Objective-PEO</a:t>
            </a:r>
          </a:p>
        </p:txBody>
      </p:sp>
      <p:sp>
        <p:nvSpPr>
          <p:cNvPr id="3" name="Subtitle 2"/>
          <p:cNvSpPr>
            <a:spLocks noGrp="1"/>
          </p:cNvSpPr>
          <p:nvPr>
            <p:ph type="subTitle" idx="1"/>
          </p:nvPr>
        </p:nvSpPr>
        <p:spPr>
          <a:xfrm>
            <a:off x="1295400" y="1295400"/>
            <a:ext cx="8305800" cy="4800600"/>
          </a:xfrm>
        </p:spPr>
        <p:txBody>
          <a:bodyPr>
            <a:noAutofit/>
          </a:bodyPr>
          <a:lstStyle/>
          <a:p>
            <a:pPr marL="484632" indent="-457200" algn="jus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The educational objectives of an engineering degree program are the statements that describe the expected achievements of graduates in their career, and also in particular, what the graduates are expected to perform and achieve during the </a:t>
            </a:r>
            <a:r>
              <a:rPr lang="en-US" b="1" dirty="0">
                <a:solidFill>
                  <a:srgbClr val="FF0000"/>
                </a:solidFill>
                <a:latin typeface="Times New Roman" panose="02020603050405020304" pitchFamily="18" charset="0"/>
                <a:cs typeface="Times New Roman" panose="02020603050405020304" pitchFamily="18" charset="0"/>
              </a:rPr>
              <a:t>first few years after graduation</a:t>
            </a:r>
            <a:r>
              <a:rPr lang="en-US" dirty="0">
                <a:solidFill>
                  <a:srgbClr val="0000FF"/>
                </a:solidFill>
                <a:latin typeface="Times New Roman" panose="02020603050405020304" pitchFamily="18" charset="0"/>
                <a:cs typeface="Times New Roman" panose="02020603050405020304" pitchFamily="18" charset="0"/>
              </a:rPr>
              <a:t>. </a:t>
            </a:r>
          </a:p>
          <a:p>
            <a:pPr marL="484632" indent="-457200" algn="jus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The PEOs, may be guided by global and local needs, vision of the Institution, long term goals etc.</a:t>
            </a:r>
          </a:p>
          <a:p>
            <a:pPr marL="484632" indent="-457200" algn="jus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For defining the PEOs the faculty members of the program must continuously work with all </a:t>
            </a:r>
          </a:p>
          <a:p>
            <a:pPr marL="457200" algn="just">
              <a:buClr>
                <a:srgbClr val="0000FF"/>
              </a:buClr>
            </a:pPr>
            <a:r>
              <a:rPr lang="en-US" dirty="0">
                <a:solidFill>
                  <a:srgbClr val="0000FF"/>
                </a:solidFill>
                <a:latin typeface="Times New Roman" panose="02020603050405020304" pitchFamily="18" charset="0"/>
                <a:cs typeface="Times New Roman" panose="02020603050405020304" pitchFamily="18" charset="0"/>
              </a:rPr>
              <a:t>Stakeholders: Local Employers, Industry, Students and the Alumni</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5890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1469410"/>
            <a:ext cx="8915400" cy="216982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10.1 Organization, Governance and Transparency</a:t>
            </a:r>
          </a:p>
          <a:p>
            <a:r>
              <a:rPr lang="en-US" sz="2200" dirty="0">
                <a:solidFill>
                  <a:prstClr val="black"/>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10.1.1. State the Vision and Mission of the Institute</a:t>
            </a:r>
          </a:p>
          <a:p>
            <a:pPr algn="just"/>
            <a:r>
              <a:rPr lang="en-US" sz="2000" dirty="0">
                <a:solidFill>
                  <a:prstClr val="black"/>
                </a:solidFill>
                <a:latin typeface="Times New Roman" panose="02020603050405020304" pitchFamily="18" charset="0"/>
                <a:cs typeface="Times New Roman" panose="02020603050405020304" pitchFamily="18" charset="0"/>
              </a:rPr>
              <a:t>	Vision statement typically indicates aspirations and Mission statement states 	the broad approach to achieve aspirations</a:t>
            </a:r>
          </a:p>
          <a:p>
            <a:pPr algn="just"/>
            <a:endParaRPr lang="en-US" sz="1100" dirty="0">
              <a:solidFill>
                <a:prstClr val="black"/>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Availability</a:t>
            </a:r>
          </a:p>
          <a:p>
            <a:pPr marL="1257300" lvl="2"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Appropriateness/relevance</a:t>
            </a:r>
          </a:p>
        </p:txBody>
      </p:sp>
      <p:sp>
        <p:nvSpPr>
          <p:cNvPr id="7" name="Rectangle 6"/>
          <p:cNvSpPr/>
          <p:nvPr/>
        </p:nvSpPr>
        <p:spPr>
          <a:xfrm>
            <a:off x="533400" y="3893909"/>
            <a:ext cx="8915400" cy="2354491"/>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7150" indent="-396875" algn="just">
              <a:lnSpc>
                <a:spcPct val="150000"/>
              </a:lnSpc>
              <a:buFont typeface="Times New Roman"/>
              <a:buAutoNum type="alphaUcPeriod"/>
            </a:pPr>
            <a:r>
              <a:rPr lang="en-US" sz="1600" b="1" i="1" dirty="0">
                <a:solidFill>
                  <a:prstClr val="black"/>
                </a:solidFill>
                <a:latin typeface="Times New Roman"/>
                <a:cs typeface="Times New Roman"/>
              </a:rPr>
              <a:t>Institute  Vision  and  Mission  statements</a:t>
            </a:r>
            <a:r>
              <a:rPr lang="en-US" sz="1600" i="1" dirty="0">
                <a:solidFill>
                  <a:prstClr val="black"/>
                </a:solidFill>
                <a:latin typeface="Times New Roman"/>
                <a:cs typeface="Times New Roman"/>
              </a:rPr>
              <a:t>:   Availability  of  statements  on  Institute  website;  Availability  at  Central  facilities  such  as   Library, Computer   Center,  Principal   Chamber  etc.  Availability  of  one  set  of  statements  in   each  of  the  departments;   Availability  in  Institute  level documents</a:t>
            </a:r>
          </a:p>
          <a:p>
            <a:pPr marL="457200" indent="-396875" algn="just">
              <a:lnSpc>
                <a:spcPct val="150000"/>
              </a:lnSpc>
              <a:buFont typeface="Times New Roman"/>
              <a:buAutoNum type="alphaUcPeriod"/>
            </a:pPr>
            <a:r>
              <a:rPr lang="en-US" sz="1600" i="1" dirty="0">
                <a:solidFill>
                  <a:prstClr val="black"/>
                </a:solidFill>
                <a:latin typeface="Times New Roman"/>
                <a:cs typeface="Times New Roman"/>
              </a:rPr>
              <a:t>Correctness from definition perspective</a:t>
            </a:r>
          </a:p>
        </p:txBody>
      </p:sp>
    </p:spTree>
    <p:extLst>
      <p:ext uri="{BB962C8B-B14F-4D97-AF65-F5344CB8AC3E}">
        <p14:creationId xmlns:p14="http://schemas.microsoft.com/office/powerpoint/2010/main" val="4684884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19099" y="1447800"/>
            <a:ext cx="9067800" cy="4078039"/>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10.1.2. Governing body, administrative setup, functions of various bodies, 	service rules, procedures, recruitment and promotional policies </a:t>
            </a:r>
          </a:p>
          <a:p>
            <a:pPr algn="just"/>
            <a:endParaRPr lang="en-US" sz="900" b="1" dirty="0">
              <a:solidFill>
                <a:prstClr val="black"/>
              </a:solidFill>
            </a:endParaRPr>
          </a:p>
          <a:p>
            <a:pPr marL="285750" indent="-28575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List the governing, senate, and all other academic and administrative bodies; their memberships, functions, and responsibilities; frequency of the meetings; and attendance therein</a:t>
            </a:r>
          </a:p>
          <a:p>
            <a:pPr marL="285750" indent="-28575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published rules including service rules, policies and procedures; year of publication shall be listed</a:t>
            </a:r>
          </a:p>
          <a:p>
            <a:pPr marL="285750" indent="-28575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Minutes of the meetings, Action taken reports, extent of awareness among the employees/students</a:t>
            </a:r>
          </a:p>
        </p:txBody>
      </p:sp>
      <p:sp>
        <p:nvSpPr>
          <p:cNvPr id="7" name="Rectangle 6"/>
          <p:cNvSpPr/>
          <p:nvPr/>
        </p:nvSpPr>
        <p:spPr>
          <a:xfrm>
            <a:off x="518162" y="5570547"/>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 </a:t>
            </a:r>
            <a:r>
              <a:rPr lang="en-US" sz="1600" i="1" spc="-5" dirty="0">
                <a:solidFill>
                  <a:prstClr val="black"/>
                </a:solidFill>
                <a:latin typeface="Times New Roman"/>
                <a:cs typeface="Times New Roman"/>
              </a:rPr>
              <a:t>ex</a:t>
            </a:r>
            <a:r>
              <a:rPr lang="en-US" sz="1600" i="1" dirty="0">
                <a:solidFill>
                  <a:prstClr val="black"/>
                </a:solidFill>
                <a:latin typeface="Times New Roman"/>
                <a:cs typeface="Times New Roman"/>
              </a:rPr>
              <a:t>planatory</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150848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85800"/>
            <a:ext cx="8991600" cy="182357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10.1.3. Decentralization in working and grievance redressal mechanism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List the names of the faculty members who have been delegated powers for taking administrative decisions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Grievance Redressal cell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Action taken report for the above point</a:t>
            </a:r>
          </a:p>
        </p:txBody>
      </p:sp>
      <p:sp>
        <p:nvSpPr>
          <p:cNvPr id="7" name="Rectangle 6"/>
          <p:cNvSpPr/>
          <p:nvPr/>
        </p:nvSpPr>
        <p:spPr>
          <a:xfrm>
            <a:off x="472966" y="3434968"/>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10.1.4. Delegation of financial powers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Institution should explicitly mention financial powers delegated to the Principal, Heads of Departments and relevant in-charges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Demonstrate the utilization of financial powers for each year of the assessment years </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85800" y="2509376"/>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  </a:t>
            </a:r>
            <a:r>
              <a:rPr lang="en-US" sz="1600" i="1" spc="-13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a:t>
            </a:r>
            <a:r>
              <a:rPr lang="en-US" sz="1600" i="1" spc="5" dirty="0">
                <a:solidFill>
                  <a:prstClr val="black"/>
                </a:solidFill>
                <a:latin typeface="Times New Roman"/>
                <a:cs typeface="Times New Roman"/>
              </a:rPr>
              <a:t>m</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
        <p:nvSpPr>
          <p:cNvPr id="11" name="Rectangle 10"/>
          <p:cNvSpPr/>
          <p:nvPr/>
        </p:nvSpPr>
        <p:spPr>
          <a:xfrm>
            <a:off x="675290" y="5181600"/>
            <a:ext cx="890051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dirty="0">
                <a:solidFill>
                  <a:prstClr val="black"/>
                </a:solidFill>
                <a:latin typeface="Times New Roman"/>
                <a:cs typeface="Times New Roman"/>
              </a:rPr>
              <a:t>Circulars</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notifying fina</a:t>
            </a:r>
            <a:r>
              <a:rPr lang="en-US" sz="1600" i="1" spc="-15" dirty="0">
                <a:solidFill>
                  <a:prstClr val="black"/>
                </a:solidFill>
                <a:latin typeface="Times New Roman"/>
                <a:cs typeface="Times New Roman"/>
              </a:rPr>
              <a:t>n</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ial</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pow</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rs</a:t>
            </a:r>
            <a:endParaRPr lang="en-US" sz="1600" dirty="0">
              <a:solidFill>
                <a:prstClr val="black"/>
              </a:solidFill>
              <a:latin typeface="Times New Roman"/>
              <a:cs typeface="Times New Roman"/>
            </a:endParaRPr>
          </a:p>
          <a:p>
            <a:pPr marL="457200" indent="-334963" algn="just">
              <a:lnSpc>
                <a:spcPct val="150000"/>
              </a:lnSpc>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to</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ex</a:t>
            </a:r>
            <a:r>
              <a:rPr lang="en-US" sz="1600" i="1" dirty="0">
                <a:solidFill>
                  <a:prstClr val="black"/>
                </a:solidFill>
                <a:latin typeface="Times New Roman"/>
                <a:cs typeface="Times New Roman"/>
              </a:rPr>
              <a:t>hibit utilization</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20" dirty="0">
                <a:solidFill>
                  <a:prstClr val="black"/>
                </a:solidFill>
                <a:latin typeface="Times New Roman"/>
                <a:cs typeface="Times New Roman"/>
              </a:rPr>
              <a:t>c</a:t>
            </a:r>
            <a:r>
              <a:rPr lang="en-US" sz="1600" i="1" dirty="0">
                <a:solidFill>
                  <a:prstClr val="black"/>
                </a:solidFill>
                <a:latin typeface="Times New Roman"/>
                <a:cs typeface="Times New Roman"/>
              </a:rPr>
              <a:t>h le</a:t>
            </a:r>
            <a:r>
              <a:rPr lang="en-US" sz="1600" i="1" spc="-10"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ls during assessment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9183982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8" name="Rectangle 7"/>
          <p:cNvSpPr/>
          <p:nvPr/>
        </p:nvSpPr>
        <p:spPr>
          <a:xfrm>
            <a:off x="409568" y="838200"/>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10.1.5. 	Transparency and availability of correct/unambiguous information in</a:t>
            </a:r>
          </a:p>
          <a:p>
            <a:r>
              <a:rPr lang="en-US" sz="2000" dirty="0">
                <a:solidFill>
                  <a:srgbClr val="FF0000"/>
                </a:solidFill>
                <a:latin typeface="Times New Roman" panose="02020603050405020304" pitchFamily="18" charset="0"/>
                <a:cs typeface="Times New Roman" panose="02020603050405020304" pitchFamily="18" charset="0"/>
              </a:rPr>
              <a:t>	public domain </a:t>
            </a:r>
          </a:p>
          <a:p>
            <a:pPr marL="747713" lvl="1" indent="-290513"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Information on policies, rules, processes and dissemination of this information to stakeholders is to be made available on the web site </a:t>
            </a:r>
          </a:p>
          <a:p>
            <a:pPr marL="742950" lvl="1" indent="-285750" algn="just">
              <a:spcBef>
                <a:spcPts val="300"/>
              </a:spcBef>
              <a:spcAft>
                <a:spcPts val="3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Disseminating of information about student, faculty and staff</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09600" y="2765539"/>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8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 </a:t>
            </a:r>
            <a:r>
              <a:rPr lang="en-US" sz="1600" i="1" spc="10" dirty="0">
                <a:solidFill>
                  <a:prstClr val="black"/>
                </a:solidFill>
                <a:latin typeface="Times New Roman"/>
                <a:cs typeface="Times New Roman"/>
              </a:rPr>
              <a:t> </a:t>
            </a:r>
            <a:r>
              <a:rPr lang="en-US" sz="1600" i="1" spc="-20" dirty="0">
                <a:solidFill>
                  <a:prstClr val="black"/>
                </a:solidFill>
                <a:latin typeface="Times New Roman"/>
                <a:cs typeface="Times New Roman"/>
              </a:rPr>
              <a:t>W</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bsite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and Do</a:t>
            </a:r>
            <a:r>
              <a:rPr lang="en-US" sz="1600" i="1" spc="-10" dirty="0">
                <a:solidFill>
                  <a:prstClr val="black"/>
                </a:solidFill>
                <a:latin typeface="Times New Roman"/>
                <a:cs typeface="Times New Roman"/>
              </a:rPr>
              <a:t>c</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a:t>
            </a:r>
            <a:r>
              <a:rPr lang="en-US" sz="1600" i="1" spc="10" dirty="0">
                <a:solidFill>
                  <a:prstClr val="black"/>
                </a:solidFill>
                <a:latin typeface="Times New Roman"/>
                <a:cs typeface="Times New Roman"/>
              </a:rPr>
              <a:t>d</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n</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0892924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762000"/>
            <a:ext cx="8991600" cy="1692771"/>
          </a:xfrm>
          <a:prstGeom prst="rect">
            <a:avLst/>
          </a:prstGeom>
        </p:spPr>
        <p:txBody>
          <a:bodyPr wrap="square">
            <a:spAutoFit/>
          </a:bodyPr>
          <a:lstStyle/>
          <a:p>
            <a:pPr marL="688975" indent="-688975"/>
            <a:r>
              <a:rPr lang="en-US" sz="2200" b="1" dirty="0">
                <a:solidFill>
                  <a:srgbClr val="0000CC"/>
                </a:solidFill>
                <a:latin typeface="Times New Roman" panose="02020603050405020304" pitchFamily="18" charset="0"/>
                <a:cs typeface="Times New Roman" panose="02020603050405020304" pitchFamily="18" charset="0"/>
              </a:rPr>
              <a:t>10.2. 	Budget Allocation, Utilization, and Public Accounting at Institute   level</a:t>
            </a:r>
          </a:p>
          <a:p>
            <a:pPr algn="just">
              <a:lnSpc>
                <a:spcPct val="150000"/>
              </a:lnSpc>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Summary of current financial year’s budget and actual expenditure incurred 	(for 	the institution exclusively) in the three previous financial years.</a:t>
            </a:r>
          </a:p>
        </p:txBody>
      </p:sp>
      <p:sp>
        <p:nvSpPr>
          <p:cNvPr id="6" name="Rectangle 5"/>
          <p:cNvSpPr/>
          <p:nvPr/>
        </p:nvSpPr>
        <p:spPr>
          <a:xfrm>
            <a:off x="534390" y="2667000"/>
            <a:ext cx="8839200" cy="938719"/>
          </a:xfrm>
          <a:prstGeom prst="rect">
            <a:avLst/>
          </a:prstGeom>
        </p:spPr>
        <p:txBody>
          <a:bodyPr wrap="square">
            <a:spAutoFit/>
          </a:bodyPr>
          <a:lstStyle/>
          <a:p>
            <a:r>
              <a:rPr lang="en-US" sz="2200" dirty="0">
                <a:solidFill>
                  <a:prstClr val="black"/>
                </a:solidFill>
                <a:latin typeface="Times New Roman" panose="02020603050405020304" pitchFamily="18" charset="0"/>
                <a:cs typeface="Times New Roman" panose="02020603050405020304" pitchFamily="18" charset="0"/>
              </a:rPr>
              <a:t>Total Income at Institute level: For CFY, CFYm1, CFYm2 &amp; CFYm3</a:t>
            </a:r>
          </a:p>
          <a:p>
            <a:pPr>
              <a:lnSpc>
                <a:spcPct val="150000"/>
              </a:lnSpc>
            </a:pPr>
            <a:r>
              <a:rPr lang="en-US" sz="2200" dirty="0">
                <a:solidFill>
                  <a:prstClr val="black"/>
                </a:solidFill>
                <a:latin typeface="Times New Roman" panose="02020603050405020304" pitchFamily="18" charset="0"/>
                <a:cs typeface="Times New Roman" panose="02020603050405020304" pitchFamily="18" charset="0"/>
              </a:rPr>
              <a:t>For CFY: Similar tables are to be prepared for CFYm1, CFYm2 &amp; CFYm3</a:t>
            </a:r>
          </a:p>
        </p:txBody>
      </p:sp>
      <p:graphicFrame>
        <p:nvGraphicFramePr>
          <p:cNvPr id="10" name="Table 9"/>
          <p:cNvGraphicFramePr>
            <a:graphicFrameLocks noGrp="1"/>
          </p:cNvGraphicFramePr>
          <p:nvPr>
            <p:extLst/>
          </p:nvPr>
        </p:nvGraphicFramePr>
        <p:xfrm>
          <a:off x="762000" y="3738880"/>
          <a:ext cx="8763000" cy="2204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70840">
                <a:tc gridSpan="4">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Income</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Actual expenditure (till …)</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students</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Fee</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Govt.</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Grant(s)</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Sources</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(specify)</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Recurring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including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Salaries</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Non recurring</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Special</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Projects/Any</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specify</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Expenditure</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 student</a:t>
                      </a:r>
                    </a:p>
                  </a:txBody>
                  <a:tcPr anchor="ctr"/>
                </a:tc>
                <a:extLst>
                  <a:ext uri="{0D108BD9-81ED-4DB2-BD59-A6C34878D82A}">
                    <a16:rowId xmlns:a16="http://schemas.microsoft.com/office/drawing/2014/main" val="10001"/>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1432138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609600"/>
            <a:ext cx="9067800" cy="5155257"/>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10.2.1 Adequacy of budget allocation </a:t>
            </a:r>
          </a:p>
          <a:p>
            <a:pPr marL="800100" lvl="1" indent="-34290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institution needs to justify that the budget allocated over the years was adequate</a:t>
            </a:r>
          </a:p>
          <a:p>
            <a:pPr marL="914400" lvl="1" indent="-395288" algn="just">
              <a:lnSpc>
                <a:spcPct val="150000"/>
              </a:lnSpc>
              <a:buSzPct val="91666"/>
              <a:buFont typeface="Times New Roman"/>
              <a:buAutoNum type="alphaUcPeriod"/>
            </a:pPr>
            <a:r>
              <a:rPr lang="en-US" sz="2000" dirty="0">
                <a:solidFill>
                  <a:prstClr val="black"/>
                </a:solidFill>
                <a:latin typeface="Times New Roman" panose="02020603050405020304" pitchFamily="18" charset="0"/>
                <a:cs typeface="Times New Roman" panose="02020603050405020304" pitchFamily="18" charset="0"/>
              </a:rPr>
              <a:t>Quantum of budget allocation for three years (5)</a:t>
            </a:r>
          </a:p>
          <a:p>
            <a:pPr marL="914400" lvl="1" indent="-395288" algn="just">
              <a:lnSpc>
                <a:spcPct val="150000"/>
              </a:lnSpc>
              <a:buSzPct val="91666"/>
              <a:buFont typeface="Times New Roman"/>
              <a:buAutoNum type="alphaUcPeriod"/>
            </a:pPr>
            <a:r>
              <a:rPr lang="en-US" sz="2000" dirty="0">
                <a:solidFill>
                  <a:prstClr val="black"/>
                </a:solidFill>
                <a:latin typeface="Times New Roman" panose="02020603050405020304" pitchFamily="18" charset="0"/>
                <a:cs typeface="Times New Roman" panose="02020603050405020304" pitchFamily="18" charset="0"/>
              </a:rPr>
              <a:t>Justification of budget allocated for three years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spc="-5" dirty="0">
                <a:solidFill>
                  <a:prstClr val="black"/>
                </a:solidFill>
                <a:latin typeface="Times New Roman"/>
                <a:cs typeface="Times New Roman"/>
              </a:rPr>
              <a:t>Budget formulation, finalization and approval process</a:t>
            </a:r>
          </a:p>
          <a:p>
            <a:pPr marL="457200" indent="-334963" algn="just">
              <a:lnSpc>
                <a:spcPct val="150000"/>
              </a:lnSpc>
              <a:buFont typeface="Times New Roman"/>
              <a:buAutoNum type="alphaUcPeriod"/>
            </a:pPr>
            <a:r>
              <a:rPr lang="en-US" sz="1600" i="1" spc="-5" dirty="0">
                <a:solidFill>
                  <a:prstClr val="black"/>
                </a:solidFill>
                <a:latin typeface="Times New Roman"/>
                <a:cs typeface="Times New Roman"/>
              </a:rPr>
              <a:t>Requirement – allocation –adequacy – justification thereof</a:t>
            </a:r>
          </a:p>
          <a:p>
            <a:endParaRPr lang="en-US" sz="1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10.2.2 Utilization of allocated funds </a:t>
            </a:r>
          </a:p>
          <a:p>
            <a:pPr marL="800100" lvl="1" indent="-34290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institution needs to state how the budget was utilized during assessment years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75592" y="5638800"/>
            <a:ext cx="9049407"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r>
              <a:rPr lang="en-US" sz="1600" i="1" dirty="0">
                <a:solidFill>
                  <a:prstClr val="black"/>
                </a:solidFill>
                <a:latin typeface="Times New Roman"/>
                <a:cs typeface="Times New Roman"/>
              </a:rPr>
              <a:t>A.	Balance sheet; effective utilization; random verification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two of the three assessment years</a:t>
            </a:r>
          </a:p>
        </p:txBody>
      </p:sp>
    </p:spTree>
    <p:extLst>
      <p:ext uri="{BB962C8B-B14F-4D97-AF65-F5344CB8AC3E}">
        <p14:creationId xmlns:p14="http://schemas.microsoft.com/office/powerpoint/2010/main" val="27869239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762000"/>
            <a:ext cx="9067800" cy="5847755"/>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10.2.3 Availability of the audited statements on the institute’s website</a:t>
            </a:r>
          </a:p>
          <a:p>
            <a:pPr marL="800100" lvl="1" indent="-342900" algn="just">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institution needs to make audited statements available on its website.</a:t>
            </a:r>
          </a:p>
          <a:p>
            <a:endParaRPr lang="en-US" sz="1100" b="1" dirty="0">
              <a:solidFill>
                <a:srgbClr val="0000CC"/>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1969" indent="-457200">
              <a:buFontTx/>
              <a:buAutoNum type="alphaUcPeriod"/>
            </a:pPr>
            <a:r>
              <a:rPr lang="en-US" sz="2000" i="1" spc="-20" dirty="0">
                <a:solidFill>
                  <a:prstClr val="black"/>
                </a:solidFill>
                <a:latin typeface="Times New Roman"/>
                <a:cs typeface="Times New Roman"/>
              </a:rPr>
              <a:t>W</a:t>
            </a:r>
            <a:r>
              <a:rPr lang="en-US" sz="2000" i="1" spc="5" dirty="0">
                <a:solidFill>
                  <a:prstClr val="black"/>
                </a:solidFill>
                <a:latin typeface="Times New Roman"/>
                <a:cs typeface="Times New Roman"/>
              </a:rPr>
              <a:t>e</a:t>
            </a:r>
            <a:r>
              <a:rPr lang="en-US" sz="2000" i="1" dirty="0">
                <a:solidFill>
                  <a:prstClr val="black"/>
                </a:solidFill>
                <a:latin typeface="Times New Roman"/>
                <a:cs typeface="Times New Roman"/>
              </a:rPr>
              <a:t>bsite</a:t>
            </a:r>
          </a:p>
          <a:p>
            <a:pPr marL="64769"/>
            <a:endParaRPr lang="en-US" sz="1100" dirty="0">
              <a:solidFill>
                <a:prstClr val="black"/>
              </a:solidFill>
              <a:latin typeface="Times New Roman"/>
              <a:cs typeface="Times New Roman"/>
            </a:endParaRPr>
          </a:p>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10.3 Program Specific Budget Allocation, Utilization </a:t>
            </a:r>
          </a:p>
          <a:p>
            <a:pPr lvl="1" algn="just">
              <a:lnSpc>
                <a:spcPct val="150000"/>
              </a:lnSpc>
            </a:pPr>
            <a:r>
              <a:rPr lang="en-US" sz="2000" dirty="0">
                <a:solidFill>
                  <a:prstClr val="black"/>
                </a:solidFill>
                <a:latin typeface="Times New Roman" panose="02020603050405020304" pitchFamily="18" charset="0"/>
                <a:cs typeface="Times New Roman" panose="02020603050405020304" pitchFamily="18" charset="0"/>
              </a:rPr>
              <a:t>Total Budget at program level: For CFY, CFYm1, CFYm2 &amp; CFYm3</a:t>
            </a:r>
          </a:p>
          <a:p>
            <a:pPr lvl="1" algn="just">
              <a:lnSpc>
                <a:spcPct val="150000"/>
              </a:lnSpc>
            </a:pPr>
            <a:endParaRPr lang="en-US" sz="1200" dirty="0">
              <a:solidFill>
                <a:prstClr val="black"/>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10.3.1. Adequacy of budget allocation </a:t>
            </a:r>
          </a:p>
          <a:p>
            <a:pPr lvl="1" algn="just">
              <a:lnSpc>
                <a:spcPct val="150000"/>
              </a:lnSpc>
            </a:pPr>
            <a:r>
              <a:rPr lang="en-US" sz="2000" dirty="0">
                <a:solidFill>
                  <a:prstClr val="black"/>
                </a:solidFill>
                <a:latin typeface="Times New Roman" panose="02020603050405020304" pitchFamily="18" charset="0"/>
                <a:cs typeface="Times New Roman" panose="02020603050405020304" pitchFamily="18" charset="0"/>
              </a:rPr>
              <a:t>Program needs to justify that the budget allocated over the assessment years was adequate for the program</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buFont typeface="Times New Roman"/>
              <a:buAutoNum type="alphaUcPeriod"/>
            </a:pPr>
            <a:r>
              <a:rPr lang="en-US" sz="1600" i="1" dirty="0">
                <a:solidFill>
                  <a:prstClr val="black"/>
                </a:solidFill>
                <a:latin typeface="Times New Roman"/>
                <a:cs typeface="Times New Roman"/>
              </a:rPr>
              <a:t>Budg</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t formulation, fina</a:t>
            </a:r>
            <a:r>
              <a:rPr lang="en-US" sz="1600" i="1" spc="-10" dirty="0">
                <a:solidFill>
                  <a:prstClr val="black"/>
                </a:solidFill>
                <a:latin typeface="Times New Roman"/>
                <a:cs typeface="Times New Roman"/>
              </a:rPr>
              <a:t>l</a:t>
            </a:r>
            <a:r>
              <a:rPr lang="en-US" sz="1600" i="1" dirty="0">
                <a:solidFill>
                  <a:prstClr val="black"/>
                </a:solidFill>
                <a:latin typeface="Times New Roman"/>
                <a:cs typeface="Times New Roman"/>
              </a:rPr>
              <a:t>ization and appro</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al</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pr</a:t>
            </a:r>
            <a:r>
              <a:rPr lang="en-US" sz="1600" i="1" spc="-15" dirty="0">
                <a:solidFill>
                  <a:prstClr val="black"/>
                </a:solidFill>
                <a:latin typeface="Times New Roman"/>
                <a:cs typeface="Times New Roman"/>
              </a:rPr>
              <a:t>o</a:t>
            </a:r>
            <a:r>
              <a:rPr lang="en-US" sz="1600" i="1" spc="-5" dirty="0">
                <a:solidFill>
                  <a:prstClr val="black"/>
                </a:solidFill>
                <a:latin typeface="Times New Roman"/>
                <a:cs typeface="Times New Roman"/>
              </a:rPr>
              <a:t>ce</a:t>
            </a:r>
            <a:r>
              <a:rPr lang="en-US" sz="1600" i="1" dirty="0">
                <a:solidFill>
                  <a:prstClr val="black"/>
                </a:solidFill>
                <a:latin typeface="Times New Roman"/>
                <a:cs typeface="Times New Roman"/>
              </a:rPr>
              <a:t>ss</a:t>
            </a:r>
            <a:endParaRPr lang="en-US" sz="1600" dirty="0">
              <a:solidFill>
                <a:prstClr val="black"/>
              </a:solidFill>
              <a:latin typeface="Times New Roman"/>
              <a:cs typeface="Times New Roman"/>
            </a:endParaRPr>
          </a:p>
          <a:p>
            <a:pPr marL="457200" indent="-393700" algn="just">
              <a:lnSpc>
                <a:spcPct val="150000"/>
              </a:lnSpc>
              <a:buFont typeface="Times New Roman"/>
              <a:buAutoNum type="alphaUcPeriod"/>
            </a:pPr>
            <a:r>
              <a:rPr lang="en-US" sz="1600" i="1" dirty="0">
                <a:solidFill>
                  <a:prstClr val="black"/>
                </a:solidFill>
                <a:latin typeface="Times New Roman"/>
                <a:cs typeface="Times New Roman"/>
              </a:rPr>
              <a:t>R</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quire</a:t>
            </a:r>
            <a:r>
              <a:rPr lang="en-US" sz="1600" i="1" spc="-5" dirty="0">
                <a:solidFill>
                  <a:prstClr val="black"/>
                </a:solidFill>
                <a:latin typeface="Times New Roman"/>
                <a:cs typeface="Times New Roman"/>
              </a:rPr>
              <a:t>me</a:t>
            </a:r>
            <a:r>
              <a:rPr lang="en-US" sz="1600" i="1" dirty="0">
                <a:solidFill>
                  <a:prstClr val="black"/>
                </a:solidFill>
                <a:latin typeface="Times New Roman"/>
                <a:cs typeface="Times New Roman"/>
              </a:rPr>
              <a:t>nt – allo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ation</a:t>
            </a:r>
            <a:r>
              <a:rPr lang="en-US" sz="1600" i="1" spc="10" dirty="0">
                <a:solidFill>
                  <a:prstClr val="black"/>
                </a:solidFill>
                <a:latin typeface="Times New Roman"/>
                <a:cs typeface="Times New Roman"/>
              </a:rPr>
              <a:t> </a:t>
            </a:r>
            <a:r>
              <a:rPr lang="en-US" sz="1600" i="1" dirty="0">
                <a:solidFill>
                  <a:prstClr val="black"/>
                </a:solidFill>
                <a:latin typeface="Times New Roman"/>
                <a:cs typeface="Times New Roman"/>
              </a:rPr>
              <a:t>–ad</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qua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 justification</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ther</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of</a:t>
            </a:r>
            <a:endParaRPr lang="en-US" sz="1600" dirty="0">
              <a:solidFill>
                <a:prstClr val="black"/>
              </a:solidFill>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6177524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09600"/>
            <a:ext cx="8991600" cy="497059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10.3.2. Utilization of allocated funds </a:t>
            </a:r>
          </a:p>
          <a:p>
            <a:pPr lvl="1" algn="just">
              <a:lnSpc>
                <a:spcPct val="150000"/>
              </a:lnSpc>
            </a:pPr>
            <a:r>
              <a:rPr lang="en-US" sz="2000" dirty="0">
                <a:solidFill>
                  <a:prstClr val="black"/>
                </a:solidFill>
                <a:latin typeface="Times New Roman" panose="02020603050405020304" pitchFamily="18" charset="0"/>
                <a:cs typeface="Times New Roman" panose="02020603050405020304" pitchFamily="18" charset="0"/>
              </a:rPr>
              <a:t>Program needs to state how the budget was utilized during the last three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400" i="1" spc="-5" dirty="0">
                <a:solidFill>
                  <a:prstClr val="black"/>
                </a:solidFill>
                <a:latin typeface="Times New Roman"/>
                <a:cs typeface="Times New Roman"/>
              </a:rPr>
              <a:t>A</a:t>
            </a:r>
            <a:r>
              <a:rPr lang="en-US" sz="1400" i="1" dirty="0">
                <a:solidFill>
                  <a:prstClr val="black"/>
                </a:solidFill>
                <a:latin typeface="Times New Roman"/>
                <a:cs typeface="Times New Roman"/>
              </a:rPr>
              <a:t>.	</a:t>
            </a:r>
            <a:r>
              <a:rPr lang="en-US" sz="1600" i="1" dirty="0">
                <a:solidFill>
                  <a:prstClr val="black"/>
                </a:solidFill>
                <a:latin typeface="Times New Roman"/>
                <a:cs typeface="Times New Roman"/>
              </a:rPr>
              <a:t>Balance sheet; effective utilization; random verification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two of the three assessment years</a:t>
            </a:r>
          </a:p>
          <a:p>
            <a:endParaRPr lang="en-US" sz="1400" dirty="0">
              <a:solidFill>
                <a:prstClr val="black"/>
              </a:solidFill>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10.4. Library and Internet  </a:t>
            </a:r>
          </a:p>
          <a:p>
            <a:pPr marL="912813" lvl="2"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AICTE zero deficiency report for all the assessment years</a:t>
            </a:r>
          </a:p>
          <a:p>
            <a:pPr marL="912813" lvl="2"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Effective availability</a:t>
            </a:r>
          </a:p>
          <a:p>
            <a:pPr marL="912813" lvl="2"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Purchase records</a:t>
            </a:r>
          </a:p>
          <a:p>
            <a:pPr marL="912813" lvl="2"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Utilization of facilities</a:t>
            </a:r>
          </a:p>
          <a:p>
            <a:pPr marL="912813" lvl="2" indent="-342900">
              <a:lnSpc>
                <a:spcPct val="150000"/>
              </a:lnSpc>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Documentation</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178465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3995523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B36DF5-EE48-44E4-A64F-5C7DEF75BFDD}" type="slidenum">
              <a:rPr lang="en-US" smtClean="0"/>
              <a:pPr/>
              <a:t>139</a:t>
            </a:fld>
            <a:endParaRPr lang="en-US"/>
          </a:p>
        </p:txBody>
      </p:sp>
      <p:pic>
        <p:nvPicPr>
          <p:cNvPr id="4" name="Picture 3" descr="Emoticon with &lt;strong&gt;Thank&lt;/strong&gt; &lt;strong&gt;You&lt;/strong&gt; Sign Stock Vector - Illustration of &lt;strong&gt;emoji&lt;/strong&g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371600"/>
            <a:ext cx="4372356" cy="4631436"/>
          </a:xfrm>
          <a:prstGeom prst="rect">
            <a:avLst/>
          </a:prstGeom>
        </p:spPr>
      </p:pic>
    </p:spTree>
    <p:extLst>
      <p:ext uri="{BB962C8B-B14F-4D97-AF65-F5344CB8AC3E}">
        <p14:creationId xmlns:p14="http://schemas.microsoft.com/office/powerpoint/2010/main" val="328133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8915400" cy="3309367"/>
          </a:xfrm>
          <a:prstGeom prst="rect">
            <a:avLst/>
          </a:prstGeom>
        </p:spPr>
        <p:txBody>
          <a:bodyPr wrap="square">
            <a:spAutoFit/>
          </a:bodyPr>
          <a:lstStyle/>
          <a:p>
            <a:pPr marL="457200" indent="-45720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1.2.	State the Program Educational Objectives (PEOs).</a:t>
            </a:r>
          </a:p>
          <a:p>
            <a:pPr marL="457200" indent="-457200">
              <a:lnSpc>
                <a:spcPct val="150000"/>
              </a:lnSpc>
            </a:pPr>
            <a:r>
              <a:rPr lang="en-US" sz="2200" dirty="0">
                <a:latin typeface="Times New Roman" panose="02020603050405020304" pitchFamily="18" charset="0"/>
                <a:cs typeface="Times New Roman" panose="02020603050405020304" pitchFamily="18" charset="0"/>
              </a:rPr>
              <a:t>	Define the PEOs under the following broad categories: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Preparation :</a:t>
            </a:r>
            <a:r>
              <a:rPr lang="en-US" sz="2400" b="1" dirty="0"/>
              <a:t> </a:t>
            </a:r>
            <a:r>
              <a:rPr lang="en-US" sz="2200" dirty="0">
                <a:latin typeface="Times New Roman" panose="02020603050405020304" pitchFamily="18" charset="0"/>
                <a:cs typeface="Times New Roman" panose="02020603050405020304" pitchFamily="18" charset="0"/>
              </a:rPr>
              <a:t>Employment/Higher studies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Core competence : Discipline knowledge</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Professionalism : Professional value - knowledge development</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Life long learning : Environment</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Subtitle 8"/>
          <p:cNvSpPr txBox="1">
            <a:spLocks/>
          </p:cNvSpPr>
          <p:nvPr/>
        </p:nvSpPr>
        <p:spPr>
          <a:xfrm>
            <a:off x="836756" y="4001806"/>
            <a:ext cx="8535843" cy="1027393"/>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36563" algn="just">
              <a:lnSpc>
                <a:spcPct val="150000"/>
              </a:lnSpc>
              <a:buNone/>
            </a:pPr>
            <a:r>
              <a:rPr lang="en-US" sz="2000" i="1" dirty="0">
                <a:latin typeface="Times New Roman" panose="02020603050405020304" pitchFamily="18" charset="0"/>
                <a:cs typeface="Times New Roman" panose="02020603050405020304" pitchFamily="18" charset="0"/>
              </a:rPr>
              <a:t>A. 	Listing of the Program Educational Objectives (3 to 5) of the program under consideration (5)</a:t>
            </a:r>
          </a:p>
        </p:txBody>
      </p:sp>
      <p:sp>
        <p:nvSpPr>
          <p:cNvPr id="7" name="Rectangle 6"/>
          <p:cNvSpPr/>
          <p:nvPr/>
        </p:nvSpPr>
        <p:spPr>
          <a:xfrm>
            <a:off x="836757" y="5138854"/>
            <a:ext cx="7170420" cy="80021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endParaRPr lang="en-US" sz="1200" b="1" i="1" dirty="0">
              <a:solidFill>
                <a:srgbClr val="00B050"/>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1600" i="1" dirty="0">
                <a:latin typeface="Times New Roman" panose="02020603050405020304" pitchFamily="18" charset="0"/>
                <a:cs typeface="Times New Roman" panose="02020603050405020304" pitchFamily="18" charset="0"/>
              </a:rPr>
              <a:t>Availability &amp; correctness of the PEOs statements</a:t>
            </a:r>
          </a:p>
        </p:txBody>
      </p:sp>
    </p:spTree>
    <p:extLst>
      <p:ext uri="{BB962C8B-B14F-4D97-AF65-F5344CB8AC3E}">
        <p14:creationId xmlns:p14="http://schemas.microsoft.com/office/powerpoint/2010/main" val="253534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PEOs </a:t>
            </a:r>
            <a:r>
              <a:rPr lang="en-US" sz="1800" b="1" dirty="0">
                <a:solidFill>
                  <a:srgbClr val="00B050"/>
                </a:solidFill>
                <a:effectLst/>
                <a:latin typeface="Bookman Old Style" panose="02050604050505020204" pitchFamily="18" charset="0"/>
                <a:cs typeface="Times New Roman" panose="02020603050405020304" pitchFamily="18" charset="0"/>
              </a:rPr>
              <a:t>(Samples)</a:t>
            </a:r>
          </a:p>
        </p:txBody>
      </p:sp>
      <p:sp>
        <p:nvSpPr>
          <p:cNvPr id="3" name="Subtitle 2"/>
          <p:cNvSpPr>
            <a:spLocks noGrp="1"/>
          </p:cNvSpPr>
          <p:nvPr>
            <p:ph type="subTitle" idx="1"/>
          </p:nvPr>
        </p:nvSpPr>
        <p:spPr>
          <a:xfrm>
            <a:off x="1295400" y="990600"/>
            <a:ext cx="8305800" cy="5562600"/>
          </a:xfrm>
        </p:spPr>
        <p:txBody>
          <a:bodyPr anchor="t">
            <a:noAutofit/>
          </a:bodyPr>
          <a:lstStyle/>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Graduates after 3-5 years, will be able to:</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PEO1:</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Compete</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on a global platform to pursue their professional career in Electrical Engineering and allied disciplines.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PEO2:</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Pursue</a:t>
            </a:r>
            <a:r>
              <a:rPr lang="en-US" sz="2400" dirty="0">
                <a:solidFill>
                  <a:srgbClr val="336600"/>
                </a:solidFill>
                <a:latin typeface="Times New Roman" panose="02020603050405020304" pitchFamily="18" charset="0"/>
                <a:cs typeface="Times New Roman" panose="02020603050405020304" pitchFamily="18" charset="0"/>
              </a:rPr>
              <a:t> higher education and/or engage in continuous up gradation of their professional skills.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PEO3</a:t>
            </a:r>
            <a:r>
              <a:rPr lang="en-US" sz="2400" dirty="0">
                <a:solidFill>
                  <a:srgbClr val="0000FF"/>
                </a:solidFill>
                <a:latin typeface="Times New Roman" panose="02020603050405020304" pitchFamily="18" charset="0"/>
                <a:cs typeface="Times New Roman" panose="02020603050405020304" pitchFamily="18" charset="0"/>
              </a:rPr>
              <a:t>:</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Communicate</a:t>
            </a:r>
            <a:r>
              <a:rPr lang="en-US" sz="2400" dirty="0">
                <a:solidFill>
                  <a:srgbClr val="FF0000"/>
                </a:solidFill>
                <a:latin typeface="Times New Roman" panose="02020603050405020304" pitchFamily="18" charset="0"/>
                <a:cs typeface="Times New Roman" panose="02020603050405020304" pitchFamily="18" charset="0"/>
              </a:rPr>
              <a:t> effectively while working in diverse team.</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PEO4:</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Demonstrate</a:t>
            </a:r>
            <a:r>
              <a:rPr lang="en-US" sz="2400" dirty="0">
                <a:solidFill>
                  <a:srgbClr val="7030A0"/>
                </a:solidFill>
                <a:latin typeface="Times New Roman" panose="02020603050405020304" pitchFamily="18" charset="0"/>
                <a:cs typeface="Times New Roman" panose="02020603050405020304" pitchFamily="18" charset="0"/>
              </a:rPr>
              <a:t> concern for society and environment.</a:t>
            </a:r>
          </a:p>
        </p:txBody>
      </p:sp>
    </p:spTree>
    <p:extLst>
      <p:ext uri="{BB962C8B-B14F-4D97-AF65-F5344CB8AC3E}">
        <p14:creationId xmlns:p14="http://schemas.microsoft.com/office/powerpoint/2010/main" val="151996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685800"/>
            <a:ext cx="8960803" cy="3211135"/>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1.3.	Indicate where the Vision, Mission and PEOs are published and disseminated among stakeholders</a:t>
            </a:r>
            <a:r>
              <a:rPr lang="en-US" sz="2400" b="1" dirty="0"/>
              <a:t> </a:t>
            </a:r>
            <a:r>
              <a:rPr lang="en-US" sz="2200" b="1" dirty="0">
                <a:solidFill>
                  <a:srgbClr val="0000CC"/>
                </a:solidFill>
                <a:latin typeface="Times New Roman" panose="02020603050405020304" pitchFamily="18" charset="0"/>
                <a:cs typeface="Times New Roman" panose="02020603050405020304" pitchFamily="18" charset="0"/>
              </a:rPr>
              <a:t>(PEOs). (15)</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on Institute website under relevant program link</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at department notice boards</a:t>
            </a:r>
          </a:p>
          <a:p>
            <a:pPr marL="1371600" lvl="2" indent="-457200">
              <a:spcBef>
                <a:spcPts val="400"/>
              </a:spcBef>
              <a:spcAft>
                <a:spcPts val="4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HoD</a:t>
            </a:r>
            <a:r>
              <a:rPr lang="en-US" sz="2000" dirty="0">
                <a:latin typeface="Times New Roman" panose="02020603050405020304" pitchFamily="18" charset="0"/>
                <a:cs typeface="Times New Roman" panose="02020603050405020304" pitchFamily="18" charset="0"/>
              </a:rPr>
              <a:t> Chamber</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Department website, if available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in department level documents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685800" y="4038600"/>
            <a:ext cx="8458200" cy="1338828"/>
          </a:xfrm>
          <a:prstGeom prst="rect">
            <a:avLst/>
          </a:prstGeom>
        </p:spPr>
        <p:txBody>
          <a:bodyPr wrap="square">
            <a:spAutoFit/>
          </a:bodyPr>
          <a:lstStyle/>
          <a:p>
            <a:pPr marL="457200" indent="-457200" algn="just">
              <a:lnSpc>
                <a:spcPct val="150000"/>
              </a:lnSpc>
            </a:pPr>
            <a:r>
              <a:rPr lang="en-US" i="1" dirty="0">
                <a:solidFill>
                  <a:schemeClr val="tx2">
                    <a:shade val="30000"/>
                    <a:satMod val="150000"/>
                  </a:schemeClr>
                </a:solidFill>
                <a:latin typeface="Times New Roman" panose="02020603050405020304" pitchFamily="18" charset="0"/>
                <a:cs typeface="Times New Roman" panose="02020603050405020304" pitchFamily="18" charset="0"/>
              </a:rPr>
              <a:t>A.	Adequacy in respect of publication &amp; dissemination (3)</a:t>
            </a:r>
          </a:p>
          <a:p>
            <a:pPr marL="457200" indent="-457200" algn="just">
              <a:lnSpc>
                <a:spcPct val="150000"/>
              </a:lnSpc>
            </a:pPr>
            <a:r>
              <a:rPr lang="en-US" i="1" dirty="0">
                <a:solidFill>
                  <a:schemeClr val="tx2">
                    <a:shade val="30000"/>
                    <a:satMod val="150000"/>
                  </a:schemeClr>
                </a:solidFill>
                <a:latin typeface="Times New Roman" panose="02020603050405020304" pitchFamily="18" charset="0"/>
                <a:cs typeface="Times New Roman" panose="02020603050405020304" pitchFamily="18" charset="0"/>
              </a:rPr>
              <a:t>B.	Process of dissemination among stakeholders (3)</a:t>
            </a:r>
          </a:p>
          <a:p>
            <a:pPr marL="457200" indent="-457200" algn="just">
              <a:lnSpc>
                <a:spcPct val="150000"/>
              </a:lnSpc>
            </a:pPr>
            <a:r>
              <a:rPr lang="en-US" i="1" dirty="0">
                <a:solidFill>
                  <a:schemeClr val="tx2">
                    <a:shade val="30000"/>
                    <a:satMod val="150000"/>
                  </a:schemeClr>
                </a:solidFill>
                <a:latin typeface="Times New Roman" panose="02020603050405020304" pitchFamily="18" charset="0"/>
                <a:cs typeface="Times New Roman" panose="02020603050405020304" pitchFamily="18" charset="0"/>
              </a:rPr>
              <a:t>C.	Extent of awareness of Vision, Mission and PEOs among the stakeholder (9)</a:t>
            </a:r>
          </a:p>
        </p:txBody>
      </p:sp>
    </p:spTree>
    <p:extLst>
      <p:ext uri="{BB962C8B-B14F-4D97-AF65-F5344CB8AC3E}">
        <p14:creationId xmlns:p14="http://schemas.microsoft.com/office/powerpoint/2010/main" val="237008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518592" y="1816656"/>
            <a:ext cx="8320607" cy="258532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Adequacy</a:t>
            </a:r>
          </a:p>
          <a:p>
            <a:pPr marL="457200" indent="-457200" algn="just"/>
            <a:r>
              <a:rPr lang="en-US" sz="1600" i="1" dirty="0">
                <a:latin typeface="Times New Roman" panose="02020603050405020304" pitchFamily="18" charset="0"/>
                <a:cs typeface="Times New Roman" panose="02020603050405020304" pitchFamily="18" charset="0"/>
              </a:rPr>
              <a:t>	Department Vision, Mission and PEOs: Availability on Institute website under relevant program link; Availability at department notice boards, </a:t>
            </a:r>
            <a:r>
              <a:rPr lang="en-US" sz="1600" i="1" dirty="0" err="1">
                <a:latin typeface="Times New Roman" panose="02020603050405020304" pitchFamily="18" charset="0"/>
                <a:cs typeface="Times New Roman" panose="02020603050405020304" pitchFamily="18" charset="0"/>
              </a:rPr>
              <a:t>HoD</a:t>
            </a:r>
            <a:r>
              <a:rPr lang="en-US" sz="1600" i="1" dirty="0">
                <a:latin typeface="Times New Roman" panose="02020603050405020304" pitchFamily="18" charset="0"/>
                <a:cs typeface="Times New Roman" panose="02020603050405020304" pitchFamily="18" charset="0"/>
              </a:rPr>
              <a:t> Chamber, department website, if Available; Availability in department level documents/course of study</a:t>
            </a:r>
          </a:p>
          <a:p>
            <a:pPr marL="457200" indent="-457200" algn="just"/>
            <a:r>
              <a:rPr lang="en-US" sz="1600" i="1" dirty="0">
                <a:latin typeface="Times New Roman" panose="02020603050405020304" pitchFamily="18" charset="0"/>
                <a:cs typeface="Times New Roman" panose="02020603050405020304" pitchFamily="18" charset="0"/>
              </a:rPr>
              <a:t>B. 	</a:t>
            </a:r>
            <a:r>
              <a:rPr lang="en-US" sz="1600" b="1" i="1" dirty="0">
                <a:latin typeface="Times New Roman" panose="02020603050405020304" pitchFamily="18" charset="0"/>
                <a:cs typeface="Times New Roman" panose="02020603050405020304" pitchFamily="18" charset="0"/>
              </a:rPr>
              <a:t>Process of dissemination</a:t>
            </a:r>
          </a:p>
          <a:p>
            <a:pPr marL="457200" indent="-457200" algn="just"/>
            <a:r>
              <a:rPr lang="en-US" sz="1600" i="1" dirty="0">
                <a:latin typeface="Times New Roman" panose="02020603050405020304" pitchFamily="18" charset="0"/>
                <a:cs typeface="Times New Roman" panose="02020603050405020304" pitchFamily="18" charset="0"/>
              </a:rPr>
              <a:t>	Documentary evidence to indicate the process which ensures awareness among internal and external stakeholders with effective process implementation</a:t>
            </a:r>
          </a:p>
          <a:p>
            <a:pPr marL="457200" indent="-457200" algn="just"/>
            <a:r>
              <a:rPr lang="en-US" sz="1600" i="1" dirty="0">
                <a:latin typeface="Times New Roman" panose="02020603050405020304" pitchFamily="18" charset="0"/>
                <a:cs typeface="Times New Roman" panose="02020603050405020304" pitchFamily="18" charset="0"/>
              </a:rPr>
              <a:t>C. 	</a:t>
            </a:r>
            <a:r>
              <a:rPr lang="en-US" sz="1600" b="1" i="1" dirty="0">
                <a:latin typeface="Times New Roman" panose="02020603050405020304" pitchFamily="18" charset="0"/>
                <a:cs typeface="Times New Roman" panose="02020603050405020304" pitchFamily="18" charset="0"/>
              </a:rPr>
              <a:t>Extent of Awareness</a:t>
            </a:r>
          </a:p>
          <a:p>
            <a:pPr marL="457200" indent="-457200" algn="just"/>
            <a:r>
              <a:rPr lang="en-US" sz="1600" i="1" dirty="0">
                <a:latin typeface="Times New Roman" panose="02020603050405020304" pitchFamily="18" charset="0"/>
                <a:cs typeface="Times New Roman" panose="02020603050405020304" pitchFamily="18" charset="0"/>
              </a:rPr>
              <a:t>	Based on interaction with internal and external stakeholders</a:t>
            </a:r>
          </a:p>
        </p:txBody>
      </p:sp>
    </p:spTree>
    <p:extLst>
      <p:ext uri="{BB962C8B-B14F-4D97-AF65-F5344CB8AC3E}">
        <p14:creationId xmlns:p14="http://schemas.microsoft.com/office/powerpoint/2010/main" val="321516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448" y="613633"/>
            <a:ext cx="8923656" cy="2657138"/>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1.4.	State the process for defining the Vision and Mission of the Department and PEOs of the program.(15)</a:t>
            </a:r>
          </a:p>
          <a:p>
            <a:pPr marL="463550" indent="-463550" algn="just"/>
            <a:endParaRPr lang="en-US" sz="2200" b="1" dirty="0">
              <a:solidFill>
                <a:srgbClr val="0000CC"/>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Process to ensure: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participation of Stakeholders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Process implementation</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r>
              <a:rPr lang="en-US" sz="2200" dirty="0">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838200" y="3388113"/>
            <a:ext cx="8534400" cy="923330"/>
          </a:xfrm>
          <a:prstGeom prst="rect">
            <a:avLst/>
          </a:prstGeom>
        </p:spPr>
        <p:txBody>
          <a:bodyPr wrap="square">
            <a:spAutoFit/>
          </a:bodyPr>
          <a:lstStyle/>
          <a:p>
            <a:pPr marL="457200" indent="-457200" algn="just">
              <a:lnSpc>
                <a:spcPct val="150000"/>
              </a:lnSpc>
            </a:pPr>
            <a:r>
              <a:rPr lang="en-US" sz="2000" dirty="0">
                <a:solidFill>
                  <a:schemeClr val="tx2">
                    <a:shade val="30000"/>
                    <a:satMod val="150000"/>
                  </a:schemeClr>
                </a:solidFill>
                <a:latin typeface="Times New Roman" panose="02020603050405020304" pitchFamily="18" charset="0"/>
                <a:cs typeface="Times New Roman" panose="02020603050405020304" pitchFamily="18" charset="0"/>
              </a:rPr>
              <a:t>A.	</a:t>
            </a: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Description of process involved in defining the Vision, Mission of the Department (07)</a:t>
            </a:r>
          </a:p>
          <a:p>
            <a:pPr marL="457200" indent="-457200" algn="just">
              <a:lnSpc>
                <a:spcPct val="150000"/>
              </a:lnSpc>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B.	Description of process involved in defining the PEOs of the program (08)</a:t>
            </a:r>
          </a:p>
        </p:txBody>
      </p:sp>
      <p:sp>
        <p:nvSpPr>
          <p:cNvPr id="10" name="Rectangle 9"/>
          <p:cNvSpPr/>
          <p:nvPr/>
        </p:nvSpPr>
        <p:spPr>
          <a:xfrm>
            <a:off x="637222" y="4541704"/>
            <a:ext cx="8631555"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latin typeface="Times New Roman" panose="02020603050405020304" pitchFamily="18" charset="0"/>
                <a:cs typeface="Times New Roman" panose="02020603050405020304" pitchFamily="18" charset="0"/>
              </a:rPr>
              <a:t>Documentary evidence to indicate the process which ensures effective participation of internal and external department stakeholders with effective process implementation</a:t>
            </a:r>
          </a:p>
        </p:txBody>
      </p:sp>
    </p:spTree>
    <p:extLst>
      <p:ext uri="{BB962C8B-B14F-4D97-AF65-F5344CB8AC3E}">
        <p14:creationId xmlns:p14="http://schemas.microsoft.com/office/powerpoint/2010/main" val="342669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Processes for PEOs</a:t>
            </a:r>
          </a:p>
        </p:txBody>
      </p:sp>
      <p:sp>
        <p:nvSpPr>
          <p:cNvPr id="3" name="Subtitle 2"/>
          <p:cNvSpPr>
            <a:spLocks noGrp="1"/>
          </p:cNvSpPr>
          <p:nvPr>
            <p:ph type="subTitle" idx="1"/>
          </p:nvPr>
        </p:nvSpPr>
        <p:spPr>
          <a:xfrm>
            <a:off x="5636994" y="457200"/>
            <a:ext cx="4116606" cy="6096000"/>
          </a:xfrm>
        </p:spPr>
        <p:txBody>
          <a:bodyPr anchor="ctr">
            <a:noAutofit/>
          </a:bodyPr>
          <a:lstStyle/>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Feedback format for collecting data from stakeholders</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A process by which PEOs are created and reviewed periodically</a:t>
            </a:r>
          </a:p>
          <a:p>
            <a:pPr marL="541782" indent="-514350" algn="just">
              <a:buClr>
                <a:srgbClr val="0000FF"/>
              </a:buClr>
              <a:buFont typeface="Symbol" panose="05050102010706020507" pitchFamily="18" charset="2"/>
              <a:buChar char="·"/>
            </a:pPr>
            <a:r>
              <a:rPr lang="en-US" sz="2400" dirty="0">
                <a:solidFill>
                  <a:srgbClr val="FF0000"/>
                </a:solidFill>
                <a:latin typeface="Times New Roman" panose="02020603050405020304" pitchFamily="18" charset="0"/>
                <a:cs typeface="Times New Roman" panose="02020603050405020304" pitchFamily="18" charset="0"/>
              </a:rPr>
              <a:t>A process to evaluate to what extent PEOs are attained</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Review, Mid correction, and Continuous Quality Improvement</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4570192"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5262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685800"/>
            <a:ext cx="8864600" cy="1277273"/>
          </a:xfrm>
          <a:prstGeom prst="rect">
            <a:avLst/>
          </a:prstGeom>
        </p:spPr>
        <p:txBody>
          <a:bodyPr wrap="square">
            <a:spAutoFit/>
          </a:bodyPr>
          <a:lstStyle/>
          <a:p>
            <a:pPr marL="463550" indent="-46355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1.5.	Establish consistency of PEOs with Mission of the Department (10)</a:t>
            </a:r>
            <a:endParaRPr lang="en-US" sz="2200" dirty="0">
              <a:latin typeface="Times New Roman" panose="02020603050405020304" pitchFamily="18" charset="0"/>
              <a:cs typeface="Times New Roman" panose="02020603050405020304" pitchFamily="18" charset="0"/>
            </a:endParaRP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Generate a “Mission of the Department – PEOs matrix” with justification and 	rationale of the mapping:</a:t>
            </a:r>
          </a:p>
        </p:txBody>
      </p:sp>
      <p:graphicFrame>
        <p:nvGraphicFramePr>
          <p:cNvPr id="6" name="Table 5"/>
          <p:cNvGraphicFramePr>
            <a:graphicFrameLocks noGrp="1"/>
          </p:cNvGraphicFramePr>
          <p:nvPr>
            <p:extLst>
              <p:ext uri="{D42A27DB-BD31-4B8C-83A1-F6EECF244321}">
                <p14:modId xmlns:p14="http://schemas.microsoft.com/office/powerpoint/2010/main" val="713444902"/>
              </p:ext>
            </p:extLst>
          </p:nvPr>
        </p:nvGraphicFramePr>
        <p:xfrm>
          <a:off x="825500" y="2209800"/>
          <a:ext cx="8502652" cy="1402080"/>
        </p:xfrm>
        <a:graphic>
          <a:graphicData uri="http://schemas.openxmlformats.org/drawingml/2006/table">
            <a:tbl>
              <a:tblPr firstRow="1" firstCol="1" bandRow="1">
                <a:tableStyleId>{5940675A-B579-460E-94D1-54222C63F5DA}</a:tableStyleId>
              </a:tblPr>
              <a:tblGrid>
                <a:gridCol w="1981200">
                  <a:extLst>
                    <a:ext uri="{9D8B030D-6E8A-4147-A177-3AD203B41FA5}">
                      <a16:colId xmlns:a16="http://schemas.microsoft.com/office/drawing/2014/main" val="20000"/>
                    </a:ext>
                  </a:extLst>
                </a:gridCol>
                <a:gridCol w="1630363">
                  <a:extLst>
                    <a:ext uri="{9D8B030D-6E8A-4147-A177-3AD203B41FA5}">
                      <a16:colId xmlns:a16="http://schemas.microsoft.com/office/drawing/2014/main" val="20001"/>
                    </a:ext>
                  </a:extLst>
                </a:gridCol>
                <a:gridCol w="1630363">
                  <a:extLst>
                    <a:ext uri="{9D8B030D-6E8A-4147-A177-3AD203B41FA5}">
                      <a16:colId xmlns:a16="http://schemas.microsoft.com/office/drawing/2014/main" val="20002"/>
                    </a:ext>
                  </a:extLst>
                </a:gridCol>
                <a:gridCol w="1630363">
                  <a:extLst>
                    <a:ext uri="{9D8B030D-6E8A-4147-A177-3AD203B41FA5}">
                      <a16:colId xmlns:a16="http://schemas.microsoft.com/office/drawing/2014/main" val="20003"/>
                    </a:ext>
                  </a:extLst>
                </a:gridCol>
                <a:gridCol w="1630363">
                  <a:extLst>
                    <a:ext uri="{9D8B030D-6E8A-4147-A177-3AD203B41FA5}">
                      <a16:colId xmlns:a16="http://schemas.microsoft.com/office/drawing/2014/main" val="20004"/>
                    </a:ext>
                  </a:extLst>
                </a:gridCol>
              </a:tblGrid>
              <a:tr h="30480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565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660400" y="3886200"/>
            <a:ext cx="8750300" cy="221599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	M1, M2, . . </a:t>
            </a:r>
            <a:r>
              <a:rPr lang="en-US" sz="2000" dirty="0" err="1">
                <a:latin typeface="Times New Roman" panose="02020603050405020304" pitchFamily="18" charset="0"/>
                <a:cs typeface="Times New Roman" panose="02020603050405020304" pitchFamily="18" charset="0"/>
              </a:rPr>
              <a:t>Mn</a:t>
            </a:r>
            <a:r>
              <a:rPr lang="en-US" sz="2000" dirty="0">
                <a:latin typeface="Times New Roman" panose="02020603050405020304" pitchFamily="18" charset="0"/>
                <a:cs typeface="Times New Roman" panose="02020603050405020304" pitchFamily="18" charset="0"/>
              </a:rPr>
              <a:t> are distinct elements of Mission statement.</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Enter correlation levels 1, 2 or 3 as defined below:</a:t>
            </a:r>
          </a:p>
          <a:p>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1: Slight (Low)	  </a:t>
            </a:r>
          </a:p>
          <a:p>
            <a:r>
              <a:rPr lang="en-US" sz="2000" dirty="0">
                <a:latin typeface="Times New Roman" panose="02020603050405020304" pitchFamily="18" charset="0"/>
                <a:cs typeface="Times New Roman" panose="02020603050405020304" pitchFamily="18" charset="0"/>
              </a:rPr>
              <a:t>	2: Moderate (Medium)	</a:t>
            </a:r>
          </a:p>
          <a:p>
            <a:r>
              <a:rPr lang="en-US" sz="2000" dirty="0">
                <a:latin typeface="Times New Roman" panose="02020603050405020304" pitchFamily="18" charset="0"/>
                <a:cs typeface="Times New Roman" panose="02020603050405020304" pitchFamily="18" charset="0"/>
              </a:rPr>
              <a:t>	3: Substantial (High)</a:t>
            </a:r>
          </a:p>
          <a:p>
            <a:r>
              <a:rPr lang="en-US" sz="2000" dirty="0">
                <a:latin typeface="Times New Roman" panose="02020603050405020304" pitchFamily="18" charset="0"/>
                <a:cs typeface="Times New Roman" panose="02020603050405020304" pitchFamily="18" charset="0"/>
              </a:rPr>
              <a:t>		If there is no correlation, put “-”</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2980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5029200" cy="2092881"/>
          </a:xfrm>
          <a:prstGeom prst="rect">
            <a:avLst/>
          </a:prstGeom>
        </p:spPr>
        <p:txBody>
          <a:bodyPr wrap="square">
            <a:spAutoFit/>
          </a:bodyPr>
          <a:lstStyle/>
          <a:p>
            <a:r>
              <a:rPr lang="en-IN" b="1" dirty="0">
                <a:solidFill>
                  <a:srgbClr val="0000CC"/>
                </a:solidFill>
              </a:rPr>
              <a:t>Mission of the Department</a:t>
            </a:r>
            <a:r>
              <a:rPr lang="en-IN" b="1" dirty="0">
                <a:solidFill>
                  <a:prstClr val="black"/>
                </a:solidFill>
              </a:rPr>
              <a:t>:</a:t>
            </a:r>
          </a:p>
          <a:p>
            <a:pPr marL="285750" indent="-285750">
              <a:buFont typeface="Arial" panose="020B0604020202020204" pitchFamily="34" charset="0"/>
              <a:buChar char="•"/>
            </a:pPr>
            <a:r>
              <a:rPr lang="en-IN" sz="1600" b="1" dirty="0">
                <a:solidFill>
                  <a:srgbClr val="FF0000"/>
                </a:solidFill>
                <a:latin typeface="Times New Roman" panose="02020603050405020304" pitchFamily="18" charset="0"/>
                <a:cs typeface="Times New Roman" panose="02020603050405020304" pitchFamily="18" charset="0"/>
              </a:rPr>
              <a:t>M1</a:t>
            </a:r>
            <a:r>
              <a:rPr lang="en-IN" sz="1600" b="1" dirty="0">
                <a:solidFill>
                  <a:prstClr val="black"/>
                </a:solidFill>
                <a:latin typeface="Times New Roman" panose="02020603050405020304" pitchFamily="18" charset="0"/>
                <a:cs typeface="Times New Roman" panose="02020603050405020304" pitchFamily="18" charset="0"/>
              </a:rPr>
              <a:t>: Make competent Civil Engineers with high level of professional, moral and ethical values  </a:t>
            </a:r>
          </a:p>
          <a:p>
            <a:pPr marL="285750" indent="-285750">
              <a:buFont typeface="Arial" panose="020B0604020202020204" pitchFamily="34" charset="0"/>
              <a:buChar char="•"/>
            </a:pPr>
            <a:r>
              <a:rPr lang="en-IN" sz="1600" b="1" dirty="0">
                <a:solidFill>
                  <a:srgbClr val="FF0000"/>
                </a:solidFill>
                <a:latin typeface="Times New Roman" panose="02020603050405020304" pitchFamily="18" charset="0"/>
                <a:cs typeface="Times New Roman" panose="02020603050405020304" pitchFamily="18" charset="0"/>
              </a:rPr>
              <a:t>M2</a:t>
            </a:r>
            <a:r>
              <a:rPr lang="en-IN" sz="1600" b="1" dirty="0">
                <a:solidFill>
                  <a:prstClr val="black"/>
                </a:solidFill>
                <a:latin typeface="Times New Roman" panose="02020603050405020304" pitchFamily="18" charset="0"/>
                <a:cs typeface="Times New Roman" panose="02020603050405020304" pitchFamily="18" charset="0"/>
              </a:rPr>
              <a:t>:Impart highest standards in theoretical as well as practical knowledge and skill set</a:t>
            </a:r>
          </a:p>
          <a:p>
            <a:pPr marL="285750" indent="-285750">
              <a:buFont typeface="Arial" panose="020B0604020202020204" pitchFamily="34" charset="0"/>
              <a:buChar char="•"/>
            </a:pPr>
            <a:r>
              <a:rPr lang="en-IN" sz="1600" b="1" dirty="0">
                <a:solidFill>
                  <a:srgbClr val="FF0000"/>
                </a:solidFill>
                <a:latin typeface="Times New Roman" panose="02020603050405020304" pitchFamily="18" charset="0"/>
                <a:cs typeface="Times New Roman" panose="02020603050405020304" pitchFamily="18" charset="0"/>
              </a:rPr>
              <a:t>M3</a:t>
            </a:r>
            <a:r>
              <a:rPr lang="en-IN" sz="1600" b="1" dirty="0">
                <a:solidFill>
                  <a:prstClr val="black"/>
                </a:solidFill>
                <a:latin typeface="Times New Roman" panose="02020603050405020304" pitchFamily="18" charset="0"/>
                <a:cs typeface="Times New Roman" panose="02020603050405020304" pitchFamily="18" charset="0"/>
              </a:rPr>
              <a:t>:Establish </a:t>
            </a:r>
            <a:r>
              <a:rPr lang="en-IN" sz="1600" b="1" dirty="0" err="1">
                <a:solidFill>
                  <a:prstClr val="black"/>
                </a:solidFill>
                <a:latin typeface="Times New Roman" panose="02020603050405020304" pitchFamily="18" charset="0"/>
                <a:cs typeface="Times New Roman" panose="02020603050405020304" pitchFamily="18" charset="0"/>
              </a:rPr>
              <a:t>Center</a:t>
            </a:r>
            <a:r>
              <a:rPr lang="en-IN" sz="1600" b="1" dirty="0">
                <a:solidFill>
                  <a:prstClr val="black"/>
                </a:solidFill>
                <a:latin typeface="Times New Roman" panose="02020603050405020304" pitchFamily="18" charset="0"/>
                <a:cs typeface="Times New Roman" panose="02020603050405020304" pitchFamily="18" charset="0"/>
              </a:rPr>
              <a:t> of Excellence in major areas of Civil Engineering to respond to the current and future needs of the industry</a:t>
            </a:r>
          </a:p>
        </p:txBody>
      </p:sp>
      <p:sp>
        <p:nvSpPr>
          <p:cNvPr id="4" name="Rectangle 3"/>
          <p:cNvSpPr/>
          <p:nvPr/>
        </p:nvSpPr>
        <p:spPr>
          <a:xfrm>
            <a:off x="5257800" y="304800"/>
            <a:ext cx="4572000" cy="2062103"/>
          </a:xfrm>
          <a:prstGeom prst="rect">
            <a:avLst/>
          </a:prstGeom>
        </p:spPr>
        <p:txBody>
          <a:bodyPr wrap="square">
            <a:spAutoFit/>
          </a:bodyPr>
          <a:lstStyle/>
          <a:p>
            <a:pPr marL="285750" indent="-285750">
              <a:buFont typeface="Arial" panose="020B0604020202020204" pitchFamily="34" charset="0"/>
              <a:buChar char="•"/>
            </a:pPr>
            <a:r>
              <a:rPr lang="en-IN" sz="1600" b="1" dirty="0">
                <a:solidFill>
                  <a:srgbClr val="FF0000"/>
                </a:solidFill>
                <a:latin typeface="Times New Roman" panose="02020603050405020304" pitchFamily="18" charset="0"/>
                <a:cs typeface="Times New Roman" panose="02020603050405020304" pitchFamily="18" charset="0"/>
              </a:rPr>
              <a:t>PEO1</a:t>
            </a:r>
            <a:r>
              <a:rPr lang="en-IN" sz="1600" b="1" dirty="0">
                <a:solidFill>
                  <a:prstClr val="black"/>
                </a:solidFill>
                <a:latin typeface="Times New Roman" panose="02020603050405020304" pitchFamily="18" charset="0"/>
                <a:cs typeface="Times New Roman" panose="02020603050405020304" pitchFamily="18" charset="0"/>
              </a:rPr>
              <a:t>: Graduates will have successful career in the field of Civil Engineering </a:t>
            </a:r>
          </a:p>
          <a:p>
            <a:pPr marL="285750" indent="-285750">
              <a:buFont typeface="Arial" panose="020B0604020202020204" pitchFamily="34" charset="0"/>
              <a:buChar char="•"/>
            </a:pPr>
            <a:r>
              <a:rPr lang="en-IN" sz="1600" b="1" dirty="0">
                <a:solidFill>
                  <a:prstClr val="black"/>
                </a:solidFill>
                <a:latin typeface="Times New Roman" panose="02020603050405020304" pitchFamily="18" charset="0"/>
                <a:cs typeface="Times New Roman" panose="02020603050405020304" pitchFamily="18" charset="0"/>
              </a:rPr>
              <a:t> </a:t>
            </a:r>
            <a:r>
              <a:rPr lang="en-IN" sz="1600" b="1" dirty="0">
                <a:solidFill>
                  <a:srgbClr val="FF0000"/>
                </a:solidFill>
                <a:latin typeface="Times New Roman" panose="02020603050405020304" pitchFamily="18" charset="0"/>
                <a:cs typeface="Times New Roman" panose="02020603050405020304" pitchFamily="18" charset="0"/>
              </a:rPr>
              <a:t>PEO2</a:t>
            </a:r>
            <a:r>
              <a:rPr lang="en-IN" sz="1600" b="1" dirty="0">
                <a:solidFill>
                  <a:prstClr val="black"/>
                </a:solidFill>
                <a:latin typeface="Times New Roman" panose="02020603050405020304" pitchFamily="18" charset="0"/>
                <a:cs typeface="Times New Roman" panose="02020603050405020304" pitchFamily="18" charset="0"/>
              </a:rPr>
              <a:t>: Graduates will respond to growing demands of society through professional and ethical practices </a:t>
            </a:r>
          </a:p>
          <a:p>
            <a:pPr marL="285750" indent="-285750">
              <a:buFont typeface="Arial" panose="020B0604020202020204" pitchFamily="34" charset="0"/>
              <a:buChar char="•"/>
            </a:pPr>
            <a:r>
              <a:rPr lang="en-IN" sz="1600" b="1" dirty="0">
                <a:solidFill>
                  <a:srgbClr val="FF0000"/>
                </a:solidFill>
                <a:latin typeface="Times New Roman" panose="02020603050405020304" pitchFamily="18" charset="0"/>
                <a:cs typeface="Times New Roman" panose="02020603050405020304" pitchFamily="18" charset="0"/>
              </a:rPr>
              <a:t>PEO3</a:t>
            </a:r>
            <a:r>
              <a:rPr lang="en-IN" sz="1600" b="1" dirty="0">
                <a:solidFill>
                  <a:prstClr val="black"/>
                </a:solidFill>
                <a:latin typeface="Times New Roman" panose="02020603050405020304" pitchFamily="18" charset="0"/>
                <a:cs typeface="Times New Roman" panose="02020603050405020304" pitchFamily="18" charset="0"/>
              </a:rPr>
              <a:t>: Graduates will pursue lifelong learning including higher studies in the field of Civil Engineering </a:t>
            </a:r>
          </a:p>
        </p:txBody>
      </p:sp>
      <p:graphicFrame>
        <p:nvGraphicFramePr>
          <p:cNvPr id="5" name="Table 4"/>
          <p:cNvGraphicFramePr>
            <a:graphicFrameLocks noGrp="1"/>
          </p:cNvGraphicFramePr>
          <p:nvPr>
            <p:extLst/>
          </p:nvPr>
        </p:nvGraphicFramePr>
        <p:xfrm>
          <a:off x="807523" y="4419601"/>
          <a:ext cx="8520629" cy="1828800"/>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63668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M3</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a:latin typeface="Times New Roman" panose="02020603050405020304" pitchFamily="18" charset="0"/>
                          <a:cs typeface="Times New Roman" panose="02020603050405020304" pitchFamily="18" charset="0"/>
                        </a:rPr>
                        <a:t>…</a:t>
                      </a: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3546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2667000"/>
            <a:ext cx="9296400" cy="1646605"/>
          </a:xfrm>
          <a:prstGeom prst="rect">
            <a:avLst/>
          </a:prstGeom>
        </p:spPr>
        <p:txBody>
          <a:bodyPr wrap="square">
            <a:spAutoFit/>
          </a:bodyPr>
          <a:lstStyle/>
          <a:p>
            <a:pPr marL="463550" indent="-46355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What is Expected here ?</a:t>
            </a:r>
          </a:p>
          <a:p>
            <a:pPr marL="463550" indent="-463550">
              <a:lnSpc>
                <a:spcPct val="150000"/>
              </a:lnSpc>
            </a:pPr>
            <a:r>
              <a:rPr lang="en-US" b="1" dirty="0">
                <a:solidFill>
                  <a:prstClr val="black"/>
                </a:solidFill>
                <a:latin typeface="Times New Roman" panose="02020603050405020304" pitchFamily="18" charset="0"/>
                <a:cs typeface="Times New Roman" panose="02020603050405020304" pitchFamily="18" charset="0"/>
              </a:rPr>
              <a:t>Establish consistency of PEOs with Mission of the Department (10)</a:t>
            </a:r>
            <a:endParaRPr lang="en-US" dirty="0">
              <a:solidFill>
                <a:prstClr val="black"/>
              </a:solidFill>
              <a:latin typeface="Times New Roman" panose="02020603050405020304" pitchFamily="18" charset="0"/>
              <a:cs typeface="Times New Roman" panose="02020603050405020304" pitchFamily="18" charset="0"/>
            </a:endParaRPr>
          </a:p>
          <a:p>
            <a:pPr algn="jus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Generate a “Mission of the Department – PEOs matrix” with justification and rationale of the mapping</a:t>
            </a:r>
            <a:endParaRPr lang="en-IN" dirty="0">
              <a:solidFill>
                <a:prstClr val="black"/>
              </a:solidFill>
            </a:endParaRPr>
          </a:p>
        </p:txBody>
      </p:sp>
    </p:spTree>
    <p:extLst>
      <p:ext uri="{BB962C8B-B14F-4D97-AF65-F5344CB8AC3E}">
        <p14:creationId xmlns:p14="http://schemas.microsoft.com/office/powerpoint/2010/main" val="233239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076" y="1599583"/>
            <a:ext cx="8865524" cy="915017"/>
          </a:xfrm>
          <a:prstGeom prst="rect">
            <a:avLst/>
          </a:prstGeom>
        </p:spPr>
        <p:txBody>
          <a:bodyPr wrap="square">
            <a:spAutoFit/>
          </a:bodyPr>
          <a:lstStyle/>
          <a:p>
            <a:pPr marL="457200" indent="-457200" algn="just">
              <a:lnSpc>
                <a:spcPct val="150000"/>
              </a:lnSpc>
            </a:pPr>
            <a:r>
              <a:rPr lang="en-US" i="1" dirty="0">
                <a:solidFill>
                  <a:schemeClr val="tx2">
                    <a:shade val="30000"/>
                    <a:satMod val="150000"/>
                  </a:schemeClr>
                </a:solidFill>
                <a:latin typeface="Times New Roman" panose="02020603050405020304" pitchFamily="18" charset="0"/>
                <a:cs typeface="Times New Roman" panose="02020603050405020304" pitchFamily="18" charset="0"/>
              </a:rPr>
              <a:t>A. 	Preparation of a matrix of PEOs and elements of Mission statement (05)</a:t>
            </a:r>
          </a:p>
          <a:p>
            <a:pPr marL="457200" indent="-457200" algn="just">
              <a:lnSpc>
                <a:spcPct val="150000"/>
              </a:lnSpc>
            </a:pPr>
            <a:r>
              <a:rPr lang="en-US" i="1" dirty="0">
                <a:solidFill>
                  <a:schemeClr val="tx2">
                    <a:shade val="30000"/>
                    <a:satMod val="150000"/>
                  </a:schemeClr>
                </a:solidFill>
                <a:latin typeface="Times New Roman" panose="02020603050405020304" pitchFamily="18" charset="0"/>
                <a:cs typeface="Times New Roman" panose="02020603050405020304" pitchFamily="18" charset="0"/>
              </a:rPr>
              <a:t>B. 	Consistency/justification of co-relation parameters of the above matrix (05)</a:t>
            </a:r>
          </a:p>
        </p:txBody>
      </p:sp>
      <p:sp>
        <p:nvSpPr>
          <p:cNvPr id="3" name="Rectangle 2"/>
          <p:cNvSpPr/>
          <p:nvPr/>
        </p:nvSpPr>
        <p:spPr>
          <a:xfrm>
            <a:off x="685800" y="3006804"/>
            <a:ext cx="7421880"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Availability of a matrix having PEOs and Mission elements </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Justification for each of the elements mapped in the matrix</a:t>
            </a:r>
          </a:p>
        </p:txBody>
      </p:sp>
    </p:spTree>
    <p:extLst>
      <p:ext uri="{BB962C8B-B14F-4D97-AF65-F5344CB8AC3E}">
        <p14:creationId xmlns:p14="http://schemas.microsoft.com/office/powerpoint/2010/main" val="360948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457200"/>
            <a:ext cx="9328150" cy="381000"/>
          </a:xfrm>
        </p:spPr>
        <p:txBody>
          <a:bodyPr>
            <a:noAutofit/>
          </a:bodyPr>
          <a:lstStyle/>
          <a:p>
            <a:pPr algn="just"/>
            <a:r>
              <a:rPr lang="en-US" sz="2000" b="1" dirty="0">
                <a:solidFill>
                  <a:srgbClr val="FF0000"/>
                </a:solidFill>
                <a:latin typeface="Cambria" panose="02040503050406030204" pitchFamily="18" charset="0"/>
              </a:rPr>
              <a:t>CRITERION-2: 	Program Curriculum and Teaching – Learning Processes (TLP)</a:t>
            </a:r>
          </a:p>
        </p:txBody>
      </p:sp>
      <p:sp>
        <p:nvSpPr>
          <p:cNvPr id="4" name="Rectangle 3"/>
          <p:cNvSpPr/>
          <p:nvPr/>
        </p:nvSpPr>
        <p:spPr>
          <a:xfrm>
            <a:off x="495300" y="1321713"/>
            <a:ext cx="8997950" cy="430887"/>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2.1. Program Curriculum (20)</a:t>
            </a:r>
          </a:p>
        </p:txBody>
      </p:sp>
      <p:sp>
        <p:nvSpPr>
          <p:cNvPr id="3" name="Rectangle 2"/>
          <p:cNvSpPr/>
          <p:nvPr/>
        </p:nvSpPr>
        <p:spPr>
          <a:xfrm>
            <a:off x="152401" y="1676400"/>
            <a:ext cx="9525000" cy="1523494"/>
          </a:xfrm>
          <a:prstGeom prst="rect">
            <a:avLst/>
          </a:prstGeom>
        </p:spPr>
        <p:txBody>
          <a:bodyPr wrap="square">
            <a:spAutoFit/>
          </a:bodyPr>
          <a:lstStyle/>
          <a:p>
            <a:pPr marL="688975" indent="-688975" algn="just">
              <a:lnSpc>
                <a:spcPct val="150000"/>
              </a:lnSpc>
            </a:pPr>
            <a:r>
              <a:rPr lang="en-US" sz="2200" dirty="0">
                <a:solidFill>
                  <a:srgbClr val="FF0000"/>
                </a:solidFill>
                <a:latin typeface="Times New Roman" panose="02020603050405020304" pitchFamily="18" charset="0"/>
                <a:cs typeface="Times New Roman" panose="02020603050405020304" pitchFamily="18" charset="0"/>
              </a:rPr>
              <a:t>2.1.1.	</a:t>
            </a:r>
            <a:r>
              <a:rPr lang="en-US" sz="2000" dirty="0">
                <a:solidFill>
                  <a:srgbClr val="FF0000"/>
                </a:solidFill>
                <a:latin typeface="Times New Roman" panose="02020603050405020304" pitchFamily="18" charset="0"/>
                <a:cs typeface="Times New Roman" panose="02020603050405020304" pitchFamily="18" charset="0"/>
              </a:rPr>
              <a:t>State the process used to identify extent of compliance of the University curriculum for attaining the Program Outcomes and Program Specific Outcomes as mentioned in Annexure-I. Also mention the identified curricular gaps, if any (10)</a:t>
            </a:r>
          </a:p>
        </p:txBody>
      </p:sp>
      <p:sp>
        <p:nvSpPr>
          <p:cNvPr id="5" name="Rectangle 4"/>
          <p:cNvSpPr/>
          <p:nvPr/>
        </p:nvSpPr>
        <p:spPr>
          <a:xfrm>
            <a:off x="1182419" y="3124200"/>
            <a:ext cx="8502650" cy="1421992"/>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State the process details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Mention identified curricular gaps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Extent of compliance</a:t>
            </a:r>
          </a:p>
        </p:txBody>
      </p:sp>
      <p:sp>
        <p:nvSpPr>
          <p:cNvPr id="6" name="Rectangle 5"/>
          <p:cNvSpPr/>
          <p:nvPr/>
        </p:nvSpPr>
        <p:spPr>
          <a:xfrm>
            <a:off x="457200" y="4662607"/>
            <a:ext cx="903605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3975" indent="-387350" algn="just">
              <a:lnSpc>
                <a:spcPct val="150000"/>
              </a:lnSpc>
              <a:buFont typeface="Times New Roman"/>
              <a:buAutoNum type="alphaUcPeriod"/>
            </a:pPr>
            <a:r>
              <a:rPr lang="en-US" sz="1600" b="1" i="1" dirty="0">
                <a:latin typeface="Times New Roman" panose="02020603050405020304" pitchFamily="18" charset="0"/>
                <a:cs typeface="Times New Roman" panose="02020603050405020304" pitchFamily="18" charset="0"/>
              </a:rPr>
              <a:t>Documentary  evidence  to  indicate  the  process  which  ensures  mapping/compliance  of  University  Curriculum  with  the  POs  &amp; PSOs;  Identification  of  gaps;  if  any.  </a:t>
            </a:r>
          </a:p>
          <a:p>
            <a:pPr marL="457200" indent="-387350">
              <a:lnSpc>
                <a:spcPct val="150000"/>
              </a:lnSpc>
              <a:buFont typeface="Times New Roman"/>
              <a:buAutoNum type="alphaUcPeriod"/>
            </a:pPr>
            <a:r>
              <a:rPr lang="en-US" sz="1600" b="1" i="1" dirty="0">
                <a:latin typeface="Times New Roman" panose="02020603050405020304" pitchFamily="18" charset="0"/>
                <a:cs typeface="Times New Roman" panose="02020603050405020304" pitchFamily="18" charset="0"/>
              </a:rPr>
              <a:t>Identified Curricular gaps and its Appropriateness</a:t>
            </a:r>
          </a:p>
        </p:txBody>
      </p:sp>
    </p:spTree>
    <p:extLst>
      <p:ext uri="{BB962C8B-B14F-4D97-AF65-F5344CB8AC3E}">
        <p14:creationId xmlns:p14="http://schemas.microsoft.com/office/powerpoint/2010/main" val="66825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826500" cy="4701287"/>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2.1.2.	State the delivery details of the content beyond the syllabus for the attainment of POs &amp; PSOs (10)</a:t>
            </a:r>
          </a:p>
          <a:p>
            <a:pPr>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Details of the following for the attainment of POs &amp; PSOs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course</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material/Content</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Laboratory experiments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Projects etc. </a:t>
            </a:r>
          </a:p>
          <a:p>
            <a:pPr>
              <a:lnSpc>
                <a:spcPct val="150000"/>
              </a:lnSpc>
            </a:pPr>
            <a:endParaRPr lang="en-US" sz="1100" dirty="0">
              <a:latin typeface="Times New Roman" panose="02020603050405020304" pitchFamily="18" charset="0"/>
              <a:cs typeface="Times New Roman" panose="02020603050405020304" pitchFamily="18" charset="0"/>
            </a:endParaRPr>
          </a:p>
          <a:p>
            <a:pPr marL="463550" indent="-463550" algn="just">
              <a:lnSpc>
                <a:spcPct val="150000"/>
              </a:lnSpc>
            </a:pPr>
            <a:r>
              <a:rPr lang="en-US" sz="2000" dirty="0">
                <a:latin typeface="Times New Roman" panose="02020603050405020304" pitchFamily="18" charset="0"/>
                <a:cs typeface="Times New Roman" panose="02020603050405020304" pitchFamily="18" charset="0"/>
              </a:rPr>
              <a:t>	Institute to provide inputs to the Affiliating University regarding curricular gaps and possible addition of new content/add-on courses in the curriculum to better attain program outcome(s)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47263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077962" cy="1020762"/>
          </a:xfrm>
        </p:spPr>
        <p:txBody>
          <a:bodyPr>
            <a:noAutofit/>
          </a:bodyPr>
          <a:lstStyle/>
          <a:p>
            <a:r>
              <a:rPr lang="en-US" sz="3200" b="1" dirty="0">
                <a:solidFill>
                  <a:srgbClr val="000099"/>
                </a:solidFill>
              </a:rPr>
              <a:t>Curriculum- Tier 2</a:t>
            </a:r>
            <a:br>
              <a:rPr lang="en-US" sz="3200" dirty="0">
                <a:solidFill>
                  <a:srgbClr val="000099"/>
                </a:solidFill>
              </a:rPr>
            </a:br>
            <a:endParaRPr lang="en-US" sz="3200" dirty="0">
              <a:solidFill>
                <a:srgbClr val="000099"/>
              </a:solidFill>
            </a:endParaRPr>
          </a:p>
        </p:txBody>
      </p:sp>
      <p:sp>
        <p:nvSpPr>
          <p:cNvPr id="3" name="Content Placeholder 2"/>
          <p:cNvSpPr>
            <a:spLocks noGrp="1"/>
          </p:cNvSpPr>
          <p:nvPr>
            <p:ph idx="1"/>
          </p:nvPr>
        </p:nvSpPr>
        <p:spPr>
          <a:xfrm>
            <a:off x="1219200" y="1524000"/>
            <a:ext cx="8686800" cy="4724400"/>
          </a:xfrm>
        </p:spPr>
        <p:txBody>
          <a:bodyPr>
            <a:normAutofit/>
          </a:bodyPr>
          <a:lstStyle/>
          <a:p>
            <a:pPr marL="82296" indent="0">
              <a:buNone/>
            </a:pPr>
            <a:r>
              <a:rPr lang="en-US" dirty="0"/>
              <a:t>• Analyze the University Curriculum</a:t>
            </a:r>
          </a:p>
          <a:p>
            <a:pPr marL="82296" indent="0">
              <a:buNone/>
            </a:pPr>
            <a:r>
              <a:rPr lang="en-US" dirty="0"/>
              <a:t> • Determine the Gaps in Attainment of POs</a:t>
            </a:r>
          </a:p>
          <a:p>
            <a:pPr marL="82296" indent="0">
              <a:buNone/>
            </a:pPr>
            <a:r>
              <a:rPr lang="en-US" dirty="0"/>
              <a:t> • Design Extra {modules} </a:t>
            </a:r>
            <a:r>
              <a:rPr lang="en-US" i="1" dirty="0"/>
              <a:t>I </a:t>
            </a:r>
            <a:r>
              <a:rPr lang="en-US" dirty="0"/>
              <a:t>{Assessments}</a:t>
            </a:r>
          </a:p>
          <a:p>
            <a:pPr marL="82296" indent="0">
              <a:buNone/>
            </a:pPr>
            <a:r>
              <a:rPr lang="en-US" dirty="0"/>
              <a:t>	to Bridge these gaps</a:t>
            </a:r>
          </a:p>
          <a:p>
            <a:pPr marL="82296" indent="0">
              <a:buNone/>
            </a:pPr>
            <a:r>
              <a:rPr lang="en-US" dirty="0"/>
              <a:t> • </a:t>
            </a:r>
            <a:r>
              <a:rPr lang="en-US" b="1" dirty="0"/>
              <a:t>Could need a few iterations</a:t>
            </a:r>
            <a:endParaRPr lang="en-US" dirty="0"/>
          </a:p>
          <a:p>
            <a:pPr marL="82296" indent="0">
              <a:buNone/>
            </a:pPr>
            <a:r>
              <a:rPr lang="en-US" sz="3600" dirty="0"/>
              <a:t> </a:t>
            </a:r>
            <a:endParaRPr lang="en-US" dirty="0"/>
          </a:p>
        </p:txBody>
      </p:sp>
    </p:spTree>
    <p:extLst>
      <p:ext uri="{BB962C8B-B14F-4D97-AF65-F5344CB8AC3E}">
        <p14:creationId xmlns:p14="http://schemas.microsoft.com/office/powerpoint/2010/main" val="356700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8535162" cy="6019800"/>
          </a:xfrm>
        </p:spPr>
        <p:txBody>
          <a:bodyPr>
            <a:normAutofit/>
          </a:bodyPr>
          <a:lstStyle/>
          <a:p>
            <a:endParaRPr lang="en-US" dirty="0"/>
          </a:p>
          <a:p>
            <a:r>
              <a:rPr lang="en-US" sz="3600" dirty="0"/>
              <a:t>Analysis may indicate that not all POs are </a:t>
            </a:r>
            <a:r>
              <a:rPr lang="en-US" sz="3600" i="1" dirty="0"/>
              <a:t>Attainable with the Given Curriculum.</a:t>
            </a:r>
          </a:p>
          <a:p>
            <a:pPr marL="82296" indent="0">
              <a:buNone/>
            </a:pPr>
            <a:endParaRPr lang="en-US" sz="3600" dirty="0"/>
          </a:p>
          <a:p>
            <a:r>
              <a:rPr lang="en-US" sz="3600" dirty="0"/>
              <a:t>May need some additional modules and Design of In-</a:t>
            </a:r>
            <a:r>
              <a:rPr lang="en-US" sz="3600" dirty="0" err="1"/>
              <a:t>Sem</a:t>
            </a:r>
            <a:r>
              <a:rPr lang="en-US" sz="3600" dirty="0"/>
              <a:t> evaluation and assessment to take care of the gaps.</a:t>
            </a:r>
          </a:p>
          <a:p>
            <a:pPr marL="82296" indent="0">
              <a:buNone/>
            </a:pPr>
            <a:endParaRPr lang="en-US" sz="3600" dirty="0"/>
          </a:p>
          <a:p>
            <a:r>
              <a:rPr lang="en-US" sz="3600" dirty="0">
                <a:solidFill>
                  <a:srgbClr val="FF0000"/>
                </a:solidFill>
              </a:rPr>
              <a:t>A record of all this work is needed</a:t>
            </a:r>
            <a:r>
              <a:rPr lang="en-US" sz="3600" dirty="0"/>
              <a:t>.</a:t>
            </a:r>
          </a:p>
          <a:p>
            <a:endParaRPr lang="en-US" sz="3600" dirty="0"/>
          </a:p>
        </p:txBody>
      </p:sp>
    </p:spTree>
    <p:extLst>
      <p:ext uri="{BB962C8B-B14F-4D97-AF65-F5344CB8AC3E}">
        <p14:creationId xmlns:p14="http://schemas.microsoft.com/office/powerpoint/2010/main" val="70357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220200" cy="1156086"/>
          </a:xfrm>
          <a:prstGeom prst="rect">
            <a:avLst/>
          </a:prstGeom>
        </p:spPr>
        <p:txBody>
          <a:bodyPr wrap="square">
            <a:spAutoFit/>
          </a:bodyPr>
          <a:lstStyle/>
          <a:p>
            <a:pPr marL="457200" marR="635635"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Steps taken to get identified gaps included in the curriculum. (e.g. letter to university/BOS) (2)</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Delivery details of content beyond syllabus (5)</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Mapping of content beyond syllabus with the POs &amp; PSOs (3)</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752600"/>
            <a:ext cx="7726680" cy="2648132"/>
          </a:xfrm>
          <a:prstGeom prst="rect">
            <a:avLst/>
          </a:prstGeom>
        </p:spPr>
      </p:pic>
      <p:sp>
        <p:nvSpPr>
          <p:cNvPr id="4" name="Rectangle 3"/>
          <p:cNvSpPr/>
          <p:nvPr/>
        </p:nvSpPr>
        <p:spPr>
          <a:xfrm>
            <a:off x="406052" y="4665583"/>
            <a:ext cx="9042747" cy="1354217"/>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of</a:t>
            </a:r>
            <a:r>
              <a:rPr lang="en-US" sz="1600" i="1" spc="10" dirty="0">
                <a:latin typeface="Times New Roman"/>
                <a:cs typeface="Times New Roman"/>
              </a:rPr>
              <a:t> </a:t>
            </a:r>
            <a:r>
              <a:rPr lang="en-US" sz="1600" i="1" dirty="0">
                <a:latin typeface="Times New Roman"/>
                <a:cs typeface="Times New Roman"/>
              </a:rPr>
              <a:t>steps tak</a:t>
            </a:r>
            <a:r>
              <a:rPr lang="en-US" sz="1600" i="1" spc="-10" dirty="0">
                <a:latin typeface="Times New Roman"/>
                <a:cs typeface="Times New Roman"/>
              </a:rPr>
              <a:t>e</a:t>
            </a:r>
            <a:r>
              <a:rPr lang="en-US" sz="1600" i="1" dirty="0">
                <a:latin typeface="Times New Roman"/>
                <a:cs typeface="Times New Roman"/>
              </a:rPr>
              <a:t>n at r</a:t>
            </a:r>
            <a:r>
              <a:rPr lang="en-US" sz="1600" i="1" spc="-5" dirty="0">
                <a:latin typeface="Times New Roman"/>
                <a:cs typeface="Times New Roman"/>
              </a:rPr>
              <a:t>e</a:t>
            </a:r>
            <a:r>
              <a:rPr lang="en-US" sz="1600" i="1" dirty="0">
                <a:latin typeface="Times New Roman"/>
                <a:cs typeface="Times New Roman"/>
              </a:rPr>
              <a:t>gular int</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v</a:t>
            </a:r>
            <a:r>
              <a:rPr lang="en-US" sz="1600" i="1" dirty="0">
                <a:latin typeface="Times New Roman"/>
                <a:cs typeface="Times New Roman"/>
              </a:rPr>
              <a:t>al </a:t>
            </a:r>
          </a:p>
          <a:p>
            <a:pPr marL="342900" indent="-342900" algn="just">
              <a:buAutoNum type="alphaUcPeriod"/>
            </a:pPr>
            <a:r>
              <a:rPr lang="en-US" sz="1600" i="1" dirty="0">
                <a:latin typeface="Times New Roman"/>
                <a:cs typeface="Times New Roman"/>
              </a:rPr>
              <a:t>D</a:t>
            </a:r>
            <a:r>
              <a:rPr lang="en-US" sz="1600" i="1" spc="-10"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d</a:t>
            </a:r>
            <a:r>
              <a:rPr lang="en-US" sz="1600" i="1" spc="-5" dirty="0">
                <a:latin typeface="Times New Roman"/>
                <a:cs typeface="Times New Roman"/>
              </a:rPr>
              <a:t>e</a:t>
            </a:r>
            <a:r>
              <a:rPr lang="en-US" sz="1600" i="1" dirty="0">
                <a:latin typeface="Times New Roman"/>
                <a:cs typeface="Times New Roman"/>
              </a:rPr>
              <a:t>tails – do</a:t>
            </a:r>
            <a:r>
              <a:rPr lang="en-US" sz="1600" i="1" spc="-5"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v</a:t>
            </a:r>
            <a:r>
              <a:rPr lang="en-US" sz="1600" i="1" dirty="0">
                <a:latin typeface="Times New Roman"/>
                <a:cs typeface="Times New Roman"/>
              </a:rPr>
              <a:t>idence</a:t>
            </a:r>
            <a:r>
              <a:rPr lang="en-US" sz="1600" i="1" spc="-5" dirty="0">
                <a:latin typeface="Times New Roman"/>
                <a:cs typeface="Times New Roman"/>
              </a:rPr>
              <a:t> </a:t>
            </a:r>
            <a:r>
              <a:rPr lang="en-US" sz="1600" i="1" dirty="0">
                <a:latin typeface="Times New Roman"/>
                <a:cs typeface="Times New Roman"/>
              </a:rPr>
              <a:t>for at</a:t>
            </a:r>
            <a:r>
              <a:rPr lang="en-US" sz="1600" i="1" spc="5" dirty="0">
                <a:latin typeface="Times New Roman"/>
                <a:cs typeface="Times New Roman"/>
              </a:rPr>
              <a:t> </a:t>
            </a:r>
            <a:r>
              <a:rPr lang="en-US" sz="1600" i="1" dirty="0">
                <a:latin typeface="Times New Roman"/>
                <a:cs typeface="Times New Roman"/>
              </a:rPr>
              <a:t>least one</a:t>
            </a:r>
            <a:r>
              <a:rPr lang="en-US" sz="1600" i="1" spc="-5" dirty="0">
                <a:latin typeface="Times New Roman"/>
                <a:cs typeface="Times New Roman"/>
              </a:rPr>
              <a:t> </a:t>
            </a:r>
            <a:r>
              <a:rPr lang="en-US" sz="1600" i="1" dirty="0">
                <a:latin typeface="Times New Roman"/>
                <a:cs typeface="Times New Roman"/>
              </a:rPr>
              <a:t>sample</a:t>
            </a:r>
            <a:r>
              <a:rPr lang="en-US" sz="1600" i="1" spc="-5" dirty="0">
                <a:latin typeface="Times New Roman"/>
                <a:cs typeface="Times New Roman"/>
              </a:rPr>
              <a:t> </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 assessm</a:t>
            </a:r>
            <a:r>
              <a:rPr lang="en-US" sz="1600" i="1" spc="-10" dirty="0">
                <a:latin typeface="Times New Roman"/>
                <a:cs typeface="Times New Roman"/>
              </a:rPr>
              <a:t>e</a:t>
            </a:r>
            <a:r>
              <a:rPr lang="en-US" sz="1600" i="1" dirty="0">
                <a:latin typeface="Times New Roman"/>
                <a:cs typeface="Times New Roman"/>
              </a:rPr>
              <a:t>nt </a:t>
            </a:r>
            <a:r>
              <a:rPr lang="en-US" sz="1600" i="1" spc="-5" dirty="0">
                <a:latin typeface="Times New Roman"/>
                <a:cs typeface="Times New Roman"/>
              </a:rPr>
              <a:t>ye</a:t>
            </a:r>
            <a:r>
              <a:rPr lang="en-US" sz="1600" i="1" dirty="0">
                <a:latin typeface="Times New Roman"/>
                <a:cs typeface="Times New Roman"/>
              </a:rPr>
              <a:t>ar to be</a:t>
            </a:r>
            <a:r>
              <a:rPr lang="en-US" sz="1600" i="1" spc="5" dirty="0">
                <a:latin typeface="Times New Roman"/>
                <a:cs typeface="Times New Roman"/>
              </a:rPr>
              <a:t> </a:t>
            </a:r>
            <a:r>
              <a:rPr lang="en-US" sz="1600" i="1" spc="-5" dirty="0">
                <a:latin typeface="Times New Roman"/>
                <a:cs typeface="Times New Roman"/>
              </a:rPr>
              <a:t>ve</a:t>
            </a:r>
            <a:r>
              <a:rPr lang="en-US" sz="1600" i="1" spc="10" dirty="0">
                <a:latin typeface="Times New Roman"/>
                <a:cs typeface="Times New Roman"/>
              </a:rPr>
              <a:t>r</a:t>
            </a:r>
            <a:r>
              <a:rPr lang="en-US" sz="1600" i="1" dirty="0">
                <a:latin typeface="Times New Roman"/>
                <a:cs typeface="Times New Roman"/>
              </a:rPr>
              <a:t>ified </a:t>
            </a:r>
          </a:p>
          <a:p>
            <a:pPr marL="342900" indent="-342900" algn="just">
              <a:buAutoNum type="alphaUcPeriod"/>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a:t>
            </a:r>
            <a:r>
              <a:rPr lang="en-US" sz="1600" i="1" spc="-5" dirty="0">
                <a:latin typeface="Times New Roman"/>
                <a:cs typeface="Times New Roman"/>
              </a:rPr>
              <a:t> </a:t>
            </a:r>
            <a:r>
              <a:rPr lang="en-US" sz="1600" i="1" dirty="0">
                <a:latin typeface="Times New Roman"/>
                <a:cs typeface="Times New Roman"/>
              </a:rPr>
              <a:t>and</a:t>
            </a:r>
            <a:r>
              <a:rPr lang="en-US" sz="1600" i="1" spc="-15" dirty="0">
                <a:latin typeface="Times New Roman"/>
                <a:cs typeface="Times New Roman"/>
              </a:rPr>
              <a:t> </a:t>
            </a:r>
            <a:r>
              <a:rPr lang="en-US" sz="1600" i="1" dirty="0">
                <a:latin typeface="Times New Roman"/>
                <a:cs typeface="Times New Roman"/>
              </a:rPr>
              <a:t>appropriaten</a:t>
            </a:r>
            <a:r>
              <a:rPr lang="en-US" sz="1600" i="1" spc="-10" dirty="0">
                <a:latin typeface="Times New Roman"/>
                <a:cs typeface="Times New Roman"/>
              </a:rPr>
              <a:t>e</a:t>
            </a:r>
            <a:r>
              <a:rPr lang="en-US" sz="1600" i="1" dirty="0">
                <a:latin typeface="Times New Roman"/>
                <a:cs typeface="Times New Roman"/>
              </a:rPr>
              <a:t>ss of </a:t>
            </a:r>
            <a:r>
              <a:rPr lang="en-US" sz="1600" i="1" spc="-5" dirty="0">
                <a:latin typeface="Times New Roman"/>
                <a:cs typeface="Times New Roman"/>
              </a:rPr>
              <a:t>M</a:t>
            </a:r>
            <a:r>
              <a:rPr lang="en-US" sz="1600" i="1" dirty="0">
                <a:latin typeface="Times New Roman"/>
                <a:cs typeface="Times New Roman"/>
              </a:rPr>
              <a:t>apping table</a:t>
            </a:r>
            <a:r>
              <a:rPr lang="en-US" sz="1600" i="1" spc="-5" dirty="0">
                <a:latin typeface="Times New Roman"/>
                <a:cs typeface="Times New Roman"/>
              </a:rPr>
              <a:t> </a:t>
            </a:r>
            <a:r>
              <a:rPr lang="en-US" sz="1600" i="1" dirty="0">
                <a:latin typeface="Times New Roman"/>
                <a:cs typeface="Times New Roman"/>
              </a:rPr>
              <a:t>b</a:t>
            </a:r>
            <a:r>
              <a:rPr lang="en-US" sz="1600" i="1" spc="-5" dirty="0">
                <a:latin typeface="Times New Roman"/>
                <a:cs typeface="Times New Roman"/>
              </a:rPr>
              <a:t>e</a:t>
            </a:r>
            <a:r>
              <a:rPr lang="en-US" sz="1600" i="1" dirty="0">
                <a:latin typeface="Times New Roman"/>
                <a:cs typeface="Times New Roman"/>
              </a:rPr>
              <a:t>tw</a:t>
            </a:r>
            <a:r>
              <a:rPr lang="en-US" sz="1600" i="1" spc="-5" dirty="0">
                <a:latin typeface="Times New Roman"/>
                <a:cs typeface="Times New Roman"/>
              </a:rPr>
              <a:t>ee</a:t>
            </a:r>
            <a:r>
              <a:rPr lang="en-US" sz="1600" i="1" dirty="0">
                <a:latin typeface="Times New Roman"/>
                <a:cs typeface="Times New Roman"/>
              </a:rPr>
              <a:t>n </a:t>
            </a:r>
            <a:r>
              <a:rPr lang="en-US" sz="1600" i="1" spc="-5" dirty="0">
                <a:latin typeface="Times New Roman"/>
                <a:cs typeface="Times New Roman"/>
              </a:rPr>
              <a:t>c</a:t>
            </a:r>
            <a:r>
              <a:rPr lang="en-US" sz="1600" i="1" dirty="0">
                <a:latin typeface="Times New Roman"/>
                <a:cs typeface="Times New Roman"/>
              </a:rPr>
              <a:t>ont</a:t>
            </a:r>
            <a:r>
              <a:rPr lang="en-US" sz="1600" i="1" spc="5" dirty="0">
                <a:latin typeface="Times New Roman"/>
                <a:cs typeface="Times New Roman"/>
              </a:rPr>
              <a:t>e</a:t>
            </a:r>
            <a:r>
              <a:rPr lang="en-US" sz="1600" i="1" dirty="0">
                <a:latin typeface="Times New Roman"/>
                <a:cs typeface="Times New Roman"/>
              </a:rPr>
              <a:t>nts d</a:t>
            </a:r>
            <a:r>
              <a:rPr lang="en-US" sz="1600" i="1" spc="-5"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and Progr</a:t>
            </a:r>
            <a:r>
              <a:rPr lang="en-US" sz="1600" i="1" spc="10" dirty="0">
                <a:latin typeface="Times New Roman"/>
                <a:cs typeface="Times New Roman"/>
              </a:rPr>
              <a:t>a</a:t>
            </a:r>
            <a:r>
              <a:rPr lang="en-US" sz="1600" i="1" dirty="0">
                <a:latin typeface="Times New Roman"/>
                <a:cs typeface="Times New Roman"/>
              </a:rPr>
              <a:t>m outco</a:t>
            </a:r>
            <a:r>
              <a:rPr lang="en-US" sz="1600" i="1" spc="-5" dirty="0">
                <a:latin typeface="Times New Roman"/>
                <a:cs typeface="Times New Roman"/>
              </a:rPr>
              <a:t>me</a:t>
            </a:r>
            <a:r>
              <a:rPr lang="en-US" sz="1600" i="1" dirty="0">
                <a:latin typeface="Times New Roman"/>
                <a:cs typeface="Times New Roman"/>
              </a:rPr>
              <a:t>s/Program</a:t>
            </a:r>
            <a:r>
              <a:rPr lang="en-US" sz="1600" i="1" spc="-5" dirty="0">
                <a:latin typeface="Times New Roman"/>
                <a:cs typeface="Times New Roman"/>
              </a:rPr>
              <a:t> </a:t>
            </a:r>
            <a:r>
              <a:rPr lang="en-US" sz="1600" i="1" dirty="0">
                <a:latin typeface="Times New Roman"/>
                <a:cs typeface="Times New Roman"/>
              </a:rPr>
              <a:t>sp</a:t>
            </a:r>
            <a:r>
              <a:rPr lang="en-US" sz="1600" i="1" spc="-5" dirty="0">
                <a:latin typeface="Times New Roman"/>
                <a:cs typeface="Times New Roman"/>
              </a:rPr>
              <a:t>ec</a:t>
            </a:r>
            <a:r>
              <a:rPr lang="en-US" sz="1600" i="1" spc="10" dirty="0">
                <a:latin typeface="Times New Roman"/>
                <a:cs typeface="Times New Roman"/>
              </a:rPr>
              <a:t>i</a:t>
            </a:r>
            <a:r>
              <a:rPr lang="en-US" sz="1600" i="1" dirty="0">
                <a:latin typeface="Times New Roman"/>
                <a:cs typeface="Times New Roman"/>
              </a:rPr>
              <a:t>fic</a:t>
            </a:r>
            <a:r>
              <a:rPr lang="en-US" sz="1600" i="1" spc="-5" dirty="0">
                <a:latin typeface="Times New Roman"/>
                <a:cs typeface="Times New Roman"/>
              </a:rPr>
              <a:t> </a:t>
            </a:r>
            <a:r>
              <a:rPr lang="en-US" sz="1600" i="1" dirty="0">
                <a:latin typeface="Times New Roman"/>
                <a:cs typeface="Times New Roman"/>
              </a:rPr>
              <a:t>outco</a:t>
            </a:r>
            <a:r>
              <a:rPr lang="en-US" sz="1600" i="1" spc="-5" dirty="0">
                <a:latin typeface="Times New Roman"/>
                <a:cs typeface="Times New Roman"/>
              </a:rPr>
              <a:t>me</a:t>
            </a:r>
            <a:r>
              <a:rPr lang="en-US" sz="1600" i="1" dirty="0">
                <a:latin typeface="Times New Roman"/>
                <a:cs typeface="Times New Roman"/>
              </a:rPr>
              <a:t>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Course</a:t>
            </a:r>
            <a:r>
              <a:rPr lang="en-US" sz="1600" i="1" spc="-5" dirty="0">
                <a:latin typeface="Times New Roman"/>
                <a:cs typeface="Times New Roman"/>
              </a:rPr>
              <a:t> </a:t>
            </a:r>
            <a:r>
              <a:rPr lang="en-US" sz="1600" i="1" dirty="0">
                <a:latin typeface="Times New Roman"/>
                <a:cs typeface="Times New Roman"/>
              </a:rPr>
              <a:t>ou</a:t>
            </a:r>
            <a:r>
              <a:rPr lang="en-US" sz="1600" i="1" spc="10" dirty="0">
                <a:latin typeface="Times New Roman"/>
                <a:cs typeface="Times New Roman"/>
              </a:rPr>
              <a:t>t</a:t>
            </a:r>
            <a:r>
              <a:rPr lang="en-US" sz="1600" i="1" spc="-5" dirty="0">
                <a:latin typeface="Times New Roman"/>
                <a:cs typeface="Times New Roman"/>
              </a:rPr>
              <a:t>c</a:t>
            </a:r>
            <a:r>
              <a:rPr lang="en-US" sz="1600" i="1" dirty="0">
                <a:latin typeface="Times New Roman"/>
                <a:cs typeface="Times New Roman"/>
              </a:rPr>
              <a:t>om</a:t>
            </a:r>
            <a:r>
              <a:rPr lang="en-US" sz="1600" i="1" spc="-10" dirty="0">
                <a:latin typeface="Times New Roman"/>
                <a:cs typeface="Times New Roman"/>
              </a:rPr>
              <a:t>e</a:t>
            </a:r>
            <a:r>
              <a:rPr lang="en-US" sz="1600" i="1" spc="10"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33760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 y="914400"/>
            <a:ext cx="9247080" cy="5486400"/>
          </a:xfrm>
          <a:prstGeom prst="rect">
            <a:avLst/>
          </a:prstGeom>
        </p:spPr>
      </p:pic>
      <p:sp>
        <p:nvSpPr>
          <p:cNvPr id="3" name="TextBox 2"/>
          <p:cNvSpPr txBox="1"/>
          <p:nvPr/>
        </p:nvSpPr>
        <p:spPr>
          <a:xfrm>
            <a:off x="1219200" y="609600"/>
            <a:ext cx="3429000" cy="523220"/>
          </a:xfrm>
          <a:prstGeom prst="rect">
            <a:avLst/>
          </a:prstGeom>
          <a:noFill/>
        </p:spPr>
        <p:txBody>
          <a:bodyPr wrap="square" rtlCol="0">
            <a:spAutoFit/>
          </a:bodyPr>
          <a:lstStyle/>
          <a:p>
            <a:r>
              <a:rPr lang="en-US" sz="2800" b="1" dirty="0">
                <a:solidFill>
                  <a:srgbClr val="FF0000"/>
                </a:solidFill>
              </a:rPr>
              <a:t>Tier 1:</a:t>
            </a:r>
            <a:endParaRPr lang="en-IN" sz="2800" b="1" dirty="0">
              <a:solidFill>
                <a:srgbClr val="FF0000"/>
              </a:solidFill>
            </a:endParaRPr>
          </a:p>
        </p:txBody>
      </p:sp>
    </p:spTree>
    <p:extLst>
      <p:ext uri="{BB962C8B-B14F-4D97-AF65-F5344CB8AC3E}">
        <p14:creationId xmlns:p14="http://schemas.microsoft.com/office/powerpoint/2010/main" val="390802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010400" cy="495293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81600"/>
            <a:ext cx="7289983" cy="1140951"/>
          </a:xfrm>
          <a:prstGeom prst="rect">
            <a:avLst/>
          </a:prstGeom>
        </p:spPr>
      </p:pic>
    </p:spTree>
    <p:extLst>
      <p:ext uri="{BB962C8B-B14F-4D97-AF65-F5344CB8AC3E}">
        <p14:creationId xmlns:p14="http://schemas.microsoft.com/office/powerpoint/2010/main" val="320431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609600"/>
          </a:xfrm>
        </p:spPr>
        <p:txBody>
          <a:bodyPr/>
          <a:lstStyle/>
          <a:p>
            <a:r>
              <a:rPr lang="en-US" b="1" dirty="0">
                <a:solidFill>
                  <a:srgbClr val="FF0000"/>
                </a:solidFill>
              </a:rPr>
              <a:t>SAR Contents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0866077"/>
              </p:ext>
            </p:extLst>
          </p:nvPr>
        </p:nvGraphicFramePr>
        <p:xfrm>
          <a:off x="577850" y="1524000"/>
          <a:ext cx="8915400" cy="417576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r>
                        <a:rPr kumimoji="0" lang="en-US" sz="2000" b="1" i="0" u="none" strike="noStrike" kern="1200" baseline="0" dirty="0">
                          <a:solidFill>
                            <a:srgbClr val="7030A0"/>
                          </a:solidFill>
                          <a:latin typeface="+mn-lt"/>
                          <a:ea typeface="+mn-ea"/>
                          <a:cs typeface="+mn-cs"/>
                        </a:rPr>
                        <a:t>PART A</a:t>
                      </a:r>
                      <a:endParaRPr lang="en-US" sz="2000" dirty="0">
                        <a:solidFill>
                          <a:srgbClr val="7030A0"/>
                        </a:solidFill>
                      </a:endParaRPr>
                    </a:p>
                  </a:txBody>
                  <a:tcPr marL="99060" marR="99060"/>
                </a:tc>
                <a:tc>
                  <a:txBody>
                    <a:bodyPr/>
                    <a:lstStyle/>
                    <a:p>
                      <a:r>
                        <a:rPr kumimoji="0" lang="en-US" sz="2000" b="1" i="0" u="none" strike="noStrike" kern="1200" baseline="0" dirty="0">
                          <a:solidFill>
                            <a:srgbClr val="7030A0"/>
                          </a:solidFill>
                          <a:latin typeface="+mn-lt"/>
                          <a:ea typeface="+mn-ea"/>
                          <a:cs typeface="+mn-cs"/>
                        </a:rPr>
                        <a:t>Institutional Information</a:t>
                      </a:r>
                      <a:endParaRPr lang="en-US" sz="2000" dirty="0">
                        <a:solidFill>
                          <a:srgbClr val="7030A0"/>
                        </a:solidFill>
                      </a:endParaRPr>
                    </a:p>
                  </a:txBody>
                  <a:tcPr marL="99060" marR="99060"/>
                </a:tc>
                <a:extLst>
                  <a:ext uri="{0D108BD9-81ED-4DB2-BD59-A6C34878D82A}">
                    <a16:rowId xmlns:a16="http://schemas.microsoft.com/office/drawing/2014/main" val="10000"/>
                  </a:ext>
                </a:extLst>
              </a:tr>
              <a:tr h="370840">
                <a:tc>
                  <a:txBody>
                    <a:bodyPr/>
                    <a:lstStyle/>
                    <a:p>
                      <a:r>
                        <a:rPr kumimoji="0" lang="en-US" sz="2000" b="1" i="0" u="none" strike="noStrike" kern="1200" baseline="0" dirty="0">
                          <a:solidFill>
                            <a:srgbClr val="0000CC"/>
                          </a:solidFill>
                          <a:latin typeface="+mn-lt"/>
                          <a:ea typeface="+mn-ea"/>
                          <a:cs typeface="+mn-cs"/>
                        </a:rPr>
                        <a:t>PART B</a:t>
                      </a:r>
                      <a:endParaRPr lang="en-US" sz="2000" dirty="0">
                        <a:solidFill>
                          <a:srgbClr val="0000CC"/>
                        </a:solidFill>
                      </a:endParaRPr>
                    </a:p>
                  </a:txBody>
                  <a:tcPr marL="99060" marR="99060"/>
                </a:tc>
                <a:tc>
                  <a:txBody>
                    <a:bodyPr/>
                    <a:lstStyle/>
                    <a:p>
                      <a:r>
                        <a:rPr kumimoji="0" lang="en-US" sz="2000" b="1" i="0" u="none" strike="noStrike" kern="1200" baseline="0" dirty="0">
                          <a:solidFill>
                            <a:srgbClr val="0000CC"/>
                          </a:solidFill>
                          <a:latin typeface="+mn-lt"/>
                          <a:ea typeface="+mn-ea"/>
                          <a:cs typeface="+mn-cs"/>
                        </a:rPr>
                        <a:t>Criteria Summary</a:t>
                      </a:r>
                      <a:endParaRPr lang="en-US" sz="2000" dirty="0">
                        <a:solidFill>
                          <a:srgbClr val="0000CC"/>
                        </a:solidFill>
                      </a:endParaRPr>
                    </a:p>
                  </a:txBody>
                  <a:tcPr marL="99060" marR="99060"/>
                </a:tc>
                <a:extLst>
                  <a:ext uri="{0D108BD9-81ED-4DB2-BD59-A6C34878D82A}">
                    <a16:rowId xmlns:a16="http://schemas.microsoft.com/office/drawing/2014/main" val="10001"/>
                  </a:ext>
                </a:extLst>
              </a:tr>
              <a:tr h="370840">
                <a:tc>
                  <a:txBody>
                    <a:bodyPr/>
                    <a:lstStyle/>
                    <a:p>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r>
                        <a:rPr kumimoji="0" lang="en-US" sz="2000" b="1" i="0" u="none" strike="noStrike" kern="1200" baseline="0" dirty="0">
                          <a:solidFill>
                            <a:srgbClr val="C00000"/>
                          </a:solidFill>
                          <a:latin typeface="+mn-lt"/>
                          <a:ea typeface="+mn-ea"/>
                          <a:cs typeface="+mn-cs"/>
                        </a:rPr>
                        <a:t>Program Level Criteria</a:t>
                      </a:r>
                      <a:endParaRPr lang="en-US" sz="2000" dirty="0">
                        <a:solidFill>
                          <a:srgbClr val="C00000"/>
                        </a:solidFill>
                      </a:endParaRP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Vision, Mission and Program Educational Objectives</a:t>
                      </a:r>
                    </a:p>
                  </a:txBody>
                  <a:tcPr marL="99060" marR="99060"/>
                </a:tc>
                <a:extLst>
                  <a:ext uri="{0D108BD9-81ED-4DB2-BD59-A6C34878D82A}">
                    <a16:rowId xmlns:a16="http://schemas.microsoft.com/office/drawing/2014/main" val="10003"/>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2</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Program Curriculum and Teaching-Learning Processes</a:t>
                      </a:r>
                    </a:p>
                  </a:txBody>
                  <a:tcPr marL="99060" marR="99060"/>
                </a:tc>
                <a:extLst>
                  <a:ext uri="{0D108BD9-81ED-4DB2-BD59-A6C34878D82A}">
                    <a16:rowId xmlns:a16="http://schemas.microsoft.com/office/drawing/2014/main" val="10004"/>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3</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Course Outcomes and Program Outcomes</a:t>
                      </a:r>
                    </a:p>
                  </a:txBody>
                  <a:tcPr marL="99060" marR="99060"/>
                </a:tc>
                <a:extLst>
                  <a:ext uri="{0D108BD9-81ED-4DB2-BD59-A6C34878D82A}">
                    <a16:rowId xmlns:a16="http://schemas.microsoft.com/office/drawing/2014/main" val="10005"/>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4</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Students’ Performance</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6"/>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5</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Faculty Information and Contributions</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7"/>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6</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Facilities and Technical Support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8"/>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7</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Continuous Improvement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248" y="609600"/>
            <a:ext cx="8997950" cy="5778505"/>
          </a:xfrm>
          <a:prstGeom prst="rect">
            <a:avLst/>
          </a:prstGeom>
        </p:spPr>
        <p:txBody>
          <a:bodyPr wrap="square">
            <a:spAutoFit/>
          </a:bodyPr>
          <a:lstStyle/>
          <a:p>
            <a:pPr algn="just">
              <a:lnSpc>
                <a:spcPct val="150000"/>
              </a:lnSpc>
            </a:pPr>
            <a:r>
              <a:rPr lang="en-US" sz="2200" b="1" dirty="0">
                <a:solidFill>
                  <a:srgbClr val="0000CC"/>
                </a:solidFill>
                <a:latin typeface="Times New Roman" panose="02020603050405020304" pitchFamily="18" charset="0"/>
                <a:cs typeface="Times New Roman" panose="02020603050405020304" pitchFamily="18" charset="0"/>
              </a:rPr>
              <a:t>2.2. Teaching-Learning Processes.(70)</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2.2.1. 	Describe Processes followed to improve quality of Teaching and Learning (15)</a:t>
            </a:r>
          </a:p>
          <a:p>
            <a:pPr marL="795338" indent="-795338" algn="just">
              <a:lnSpc>
                <a:spcPct val="150000"/>
              </a:lnSpc>
            </a:pPr>
            <a:r>
              <a:rPr lang="en-US" sz="2000" dirty="0">
                <a:latin typeface="Times New Roman" panose="02020603050405020304" pitchFamily="18" charset="0"/>
                <a:cs typeface="Times New Roman" panose="02020603050405020304" pitchFamily="18" charset="0"/>
              </a:rPr>
              <a:t>	Processes may include adherence to academic calendar and implementation of pedagogical initiatives such as - </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Real life examples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Quality of laboratory experience with regard to conducting experiments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Recording observations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Analysis of data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Encouraging bright students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Assisting weak students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ICT supported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Interactive classrooms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41728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067800" cy="2677656"/>
          </a:xfrm>
          <a:prstGeom prst="rect">
            <a:avLst/>
          </a:prstGeom>
        </p:spPr>
        <p:txBody>
          <a:bodyPr wrap="square">
            <a:spAutoFit/>
          </a:bodyPr>
          <a:lstStyle/>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Adherence to Academic Calendar (2)</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Use of various instructional methods and pedagogical initiatives (2)</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Methodologies to support weak students and encourage bright students(2)</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Quality of classroom teaching (Observation in a Class) (2)</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Conduct of  experiments  (Observation in  Lab) (2)</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Continuous Assessment in the laboratory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Student feedback of teaching learning process and actions taken (2)</a:t>
            </a:r>
          </a:p>
        </p:txBody>
      </p:sp>
      <p:sp>
        <p:nvSpPr>
          <p:cNvPr id="3" name="Rectangle 2"/>
          <p:cNvSpPr/>
          <p:nvPr/>
        </p:nvSpPr>
        <p:spPr>
          <a:xfrm>
            <a:off x="425986" y="2819400"/>
            <a:ext cx="9022814" cy="3608488"/>
          </a:xfrm>
          <a:prstGeom prst="rect">
            <a:avLst/>
          </a:prstGeom>
        </p:spPr>
        <p:txBody>
          <a:bodyPr wrap="square">
            <a:spAutoFit/>
          </a:bodyPr>
          <a:lstStyle/>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Availability of Academic Calendar based on  University academic calendar and its effective compliance</a:t>
            </a:r>
            <a:endParaRPr lang="en-US" sz="1400" dirty="0">
              <a:latin typeface="Times New Roman"/>
              <a:cs typeface="Times New Roman"/>
            </a:endParaRP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Documentary evidence to support implementation of pedagogical initiatives such as real life examples, collaborative learning, ICT supported learning, interactive class rooms etc.</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Guidelines to identify weak and bright students; post identification actions taken; impact observed</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Class room ambience; efforts to keep students engaged  (also to be verified during interaction with the students)</a:t>
            </a:r>
            <a:endParaRPr lang="en-US" sz="1400" dirty="0">
              <a:latin typeface="Times New Roman"/>
              <a:cs typeface="Times New Roman"/>
            </a:endParaRPr>
          </a:p>
          <a:p>
            <a:pPr marL="297815" marR="518795" indent="-228600" algn="just">
              <a:lnSpc>
                <a:spcPct val="150000"/>
              </a:lnSpc>
              <a:buSzPct val="91666"/>
              <a:buFont typeface="Times New Roman"/>
              <a:buAutoNum type="alphaUcPeriod"/>
              <a:tabLst>
                <a:tab pos="298450" algn="l"/>
              </a:tabLst>
            </a:pPr>
            <a:r>
              <a:rPr lang="en-US" sz="1400" i="1" dirty="0">
                <a:latin typeface="Times New Roman"/>
                <a:cs typeface="Times New Roman"/>
              </a:rPr>
              <a:t>Quality of laboratory experience with respect to conducting, recording observations, analysis etc.(also to be verified during interaction with the students)</a:t>
            </a:r>
            <a:endParaRPr lang="en-US" sz="1400" dirty="0">
              <a:latin typeface="Times New Roman"/>
              <a:cs typeface="Times New Roman"/>
            </a:endParaRPr>
          </a:p>
          <a:p>
            <a:pPr marL="297815" marR="76200" indent="-228600" algn="just">
              <a:lnSpc>
                <a:spcPct val="150000"/>
              </a:lnSpc>
              <a:buSzPct val="91666"/>
              <a:buFont typeface="Times New Roman"/>
              <a:buAutoNum type="alphaUcPeriod"/>
              <a:tabLst>
                <a:tab pos="298450" algn="l"/>
              </a:tabLst>
            </a:pPr>
            <a:r>
              <a:rPr lang="en-US" sz="1400" i="1" dirty="0">
                <a:latin typeface="Times New Roman"/>
                <a:cs typeface="Times New Roman"/>
              </a:rPr>
              <a:t>Internal  Semester examination and internal marks thereof, Practical record books, each experiment assessment, final marks based on assessment of all the experiments and other assessments; if any</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Feedback format, frequency, analysis and actions taken (also to be verified during interaction with students)</a:t>
            </a:r>
            <a:endParaRPr lang="en-US" sz="1400" dirty="0">
              <a:latin typeface="Times New Roman"/>
              <a:cs typeface="Times New Roman"/>
            </a:endParaRPr>
          </a:p>
        </p:txBody>
      </p:sp>
    </p:spTree>
    <p:extLst>
      <p:ext uri="{BB962C8B-B14F-4D97-AF65-F5344CB8AC3E}">
        <p14:creationId xmlns:p14="http://schemas.microsoft.com/office/powerpoint/2010/main" val="2250284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72527"/>
            <a:ext cx="8991600" cy="3575338"/>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2.2.2.	Quality of internal semester Question papers, Assignments and Evaluation.(20)</a:t>
            </a:r>
          </a:p>
          <a:p>
            <a:pPr algn="just">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Mention the initiatives, Implementation details and analysis of 	learning levels 	related to –</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Quality of Semester Question papers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Assignments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Evaluation</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Relevance to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533400" y="4347864"/>
            <a:ext cx="8991599" cy="1815882"/>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buFont typeface="Times New Roman"/>
              <a:buAutoNum type="alphaUcPeriod"/>
              <a:tabLst>
                <a:tab pos="298450" algn="l"/>
              </a:tabLst>
            </a:pPr>
            <a:r>
              <a:rPr lang="en-US" sz="1400" i="1" dirty="0">
                <a:latin typeface="Times New Roman"/>
                <a:cs typeface="Times New Roman"/>
              </a:rPr>
              <a:t>Pro</a:t>
            </a:r>
            <a:r>
              <a:rPr lang="en-US" sz="1400" i="1" spc="-5" dirty="0">
                <a:latin typeface="Times New Roman"/>
                <a:cs typeface="Times New Roman"/>
              </a:rPr>
              <a:t>ce</a:t>
            </a:r>
            <a:r>
              <a:rPr lang="en-US" sz="1400" i="1" dirty="0">
                <a:latin typeface="Times New Roman"/>
                <a:cs typeface="Times New Roman"/>
              </a:rPr>
              <a:t>ss of int</a:t>
            </a:r>
            <a:r>
              <a:rPr lang="en-US" sz="1400" i="1" spc="-5" dirty="0">
                <a:latin typeface="Times New Roman"/>
                <a:cs typeface="Times New Roman"/>
              </a:rPr>
              <a:t>e</a:t>
            </a:r>
            <a:r>
              <a:rPr lang="en-US" sz="1400" i="1" dirty="0">
                <a:latin typeface="Times New Roman"/>
                <a:cs typeface="Times New Roman"/>
              </a:rPr>
              <a:t>rnal s</a:t>
            </a:r>
            <a:r>
              <a:rPr lang="en-US" sz="1400" i="1" spc="-5" dirty="0">
                <a:latin typeface="Times New Roman"/>
                <a:cs typeface="Times New Roman"/>
              </a:rPr>
              <a:t>e</a:t>
            </a:r>
            <a:r>
              <a:rPr lang="en-US" sz="1400" i="1" spc="5" dirty="0">
                <a:latin typeface="Times New Roman"/>
                <a:cs typeface="Times New Roman"/>
              </a:rPr>
              <a:t>m</a:t>
            </a:r>
            <a:r>
              <a:rPr lang="en-US" sz="1400" i="1" spc="-5" dirty="0">
                <a:latin typeface="Times New Roman"/>
                <a:cs typeface="Times New Roman"/>
              </a:rPr>
              <a:t>e</a:t>
            </a:r>
            <a:r>
              <a:rPr lang="en-US" sz="1400" i="1" dirty="0">
                <a:latin typeface="Times New Roman"/>
                <a:cs typeface="Times New Roman"/>
              </a:rPr>
              <a:t>ster qu</a:t>
            </a:r>
            <a:r>
              <a:rPr lang="en-US" sz="1400" i="1" spc="-5"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s</a:t>
            </a:r>
            <a:r>
              <a:rPr lang="en-US" sz="1400" i="1" spc="-5" dirty="0">
                <a:latin typeface="Times New Roman"/>
                <a:cs typeface="Times New Roman"/>
              </a:rPr>
              <a:t>e</a:t>
            </a:r>
            <a:r>
              <a:rPr lang="en-US" sz="1400" i="1" dirty="0">
                <a:latin typeface="Times New Roman"/>
                <a:cs typeface="Times New Roman"/>
              </a:rPr>
              <a:t>tting, mod</a:t>
            </a:r>
            <a:r>
              <a:rPr lang="en-US" sz="1400" i="1" spc="-10" dirty="0">
                <a:latin typeface="Times New Roman"/>
                <a:cs typeface="Times New Roman"/>
              </a:rPr>
              <a:t>e</a:t>
            </a:r>
            <a:r>
              <a:rPr lang="en-US" sz="1400" i="1" dirty="0">
                <a:latin typeface="Times New Roman"/>
                <a:cs typeface="Times New Roman"/>
              </a:rPr>
              <a:t>l answ</a:t>
            </a:r>
            <a:r>
              <a:rPr lang="en-US" sz="1400" i="1" spc="-5" dirty="0">
                <a:latin typeface="Times New Roman"/>
                <a:cs typeface="Times New Roman"/>
              </a:rPr>
              <a:t>e</a:t>
            </a:r>
            <a:r>
              <a:rPr lang="en-US" sz="1400" i="1" dirty="0">
                <a:latin typeface="Times New Roman"/>
                <a:cs typeface="Times New Roman"/>
              </a:rPr>
              <a:t>rs, </a:t>
            </a:r>
            <a:r>
              <a:rPr lang="en-US" sz="1400" i="1" spc="-5" dirty="0">
                <a:latin typeface="Times New Roman"/>
                <a:cs typeface="Times New Roman"/>
              </a:rPr>
              <a:t>ev</a:t>
            </a:r>
            <a:r>
              <a:rPr lang="en-US" sz="1400" i="1" dirty="0">
                <a:latin typeface="Times New Roman"/>
                <a:cs typeface="Times New Roman"/>
              </a:rPr>
              <a:t>al</a:t>
            </a:r>
            <a:r>
              <a:rPr lang="en-US" sz="1400" i="1" spc="10" dirty="0">
                <a:latin typeface="Times New Roman"/>
                <a:cs typeface="Times New Roman"/>
              </a:rPr>
              <a:t>u</a:t>
            </a:r>
            <a:r>
              <a:rPr lang="en-US" sz="1400" i="1" dirty="0">
                <a:latin typeface="Times New Roman"/>
                <a:cs typeface="Times New Roman"/>
              </a:rPr>
              <a:t>ation and its </a:t>
            </a:r>
            <a:r>
              <a:rPr lang="en-US" sz="1400" i="1" spc="-5" dirty="0">
                <a:latin typeface="Times New Roman"/>
                <a:cs typeface="Times New Roman"/>
              </a:rPr>
              <a:t>c</a:t>
            </a:r>
            <a:r>
              <a:rPr lang="en-US" sz="1400" i="1" dirty="0">
                <a:latin typeface="Times New Roman"/>
                <a:cs typeface="Times New Roman"/>
              </a:rPr>
              <a:t>ompliance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dirty="0">
                <a:latin typeface="Times New Roman"/>
                <a:cs typeface="Times New Roman"/>
              </a:rPr>
              <a:t>Qu</a:t>
            </a:r>
            <a:r>
              <a:rPr lang="en-US" sz="1400" i="1" spc="-10"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a:t>
            </a:r>
            <a:r>
              <a:rPr lang="en-US" sz="1400" i="1" spc="-5" dirty="0">
                <a:latin typeface="Times New Roman"/>
                <a:cs typeface="Times New Roman"/>
              </a:rPr>
              <a:t>v</a:t>
            </a:r>
            <a:r>
              <a:rPr lang="en-US" sz="1400" i="1" dirty="0">
                <a:latin typeface="Times New Roman"/>
                <a:cs typeface="Times New Roman"/>
              </a:rPr>
              <a:t>alidation to </a:t>
            </a:r>
            <a:r>
              <a:rPr lang="en-US" sz="1400" i="1" spc="-5" dirty="0">
                <a:latin typeface="Times New Roman"/>
                <a:cs typeface="Times New Roman"/>
              </a:rPr>
              <a:t>e</a:t>
            </a:r>
            <a:r>
              <a:rPr lang="en-US" sz="1400" i="1" dirty="0">
                <a:latin typeface="Times New Roman"/>
                <a:cs typeface="Times New Roman"/>
              </a:rPr>
              <a:t>nsure d</a:t>
            </a:r>
            <a:r>
              <a:rPr lang="en-US" sz="1400" i="1" spc="-5" dirty="0">
                <a:latin typeface="Times New Roman"/>
                <a:cs typeface="Times New Roman"/>
              </a:rPr>
              <a:t>e</a:t>
            </a:r>
            <a:r>
              <a:rPr lang="en-US" sz="1400" i="1" dirty="0">
                <a:latin typeface="Times New Roman"/>
                <a:cs typeface="Times New Roman"/>
              </a:rPr>
              <a:t>sir</a:t>
            </a:r>
            <a:r>
              <a:rPr lang="en-US" sz="1400" i="1" spc="-5" dirty="0">
                <a:latin typeface="Times New Roman"/>
                <a:cs typeface="Times New Roman"/>
              </a:rPr>
              <a:t>e</a:t>
            </a:r>
            <a:r>
              <a:rPr lang="en-US" sz="1400" i="1" dirty="0">
                <a:latin typeface="Times New Roman"/>
                <a:cs typeface="Times New Roman"/>
              </a:rPr>
              <a:t>d stan</a:t>
            </a:r>
            <a:r>
              <a:rPr lang="en-US" sz="1400" i="1" spc="10" dirty="0">
                <a:latin typeface="Times New Roman"/>
                <a:cs typeface="Times New Roman"/>
              </a:rPr>
              <a:t>d</a:t>
            </a:r>
            <a:r>
              <a:rPr lang="en-US" sz="1400" i="1" dirty="0">
                <a:latin typeface="Times New Roman"/>
                <a:cs typeface="Times New Roman"/>
              </a:rPr>
              <a:t>ard from outco</a:t>
            </a:r>
            <a:r>
              <a:rPr lang="en-US" sz="1400" i="1" spc="-5" dirty="0">
                <a:latin typeface="Times New Roman"/>
                <a:cs typeface="Times New Roman"/>
              </a:rPr>
              <a:t>m</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attainm</a:t>
            </a:r>
            <a:r>
              <a:rPr lang="en-US" sz="1400" i="1" spc="-5" dirty="0">
                <a:latin typeface="Times New Roman"/>
                <a:cs typeface="Times New Roman"/>
              </a:rPr>
              <a:t>e</a:t>
            </a:r>
            <a:r>
              <a:rPr lang="en-US" sz="1400" i="1" dirty="0">
                <a:latin typeface="Times New Roman"/>
                <a:cs typeface="Times New Roman"/>
              </a:rPr>
              <a:t>nt</a:t>
            </a:r>
            <a:r>
              <a:rPr lang="en-US" sz="1400" i="1" spc="5" dirty="0">
                <a:latin typeface="Times New Roman"/>
                <a:cs typeface="Times New Roman"/>
              </a:rPr>
              <a:t> </a:t>
            </a:r>
            <a:r>
              <a:rPr lang="en-US" sz="1400" i="1" dirty="0">
                <a:latin typeface="Times New Roman"/>
                <a:cs typeface="Times New Roman"/>
              </a:rPr>
              <a:t>p</a:t>
            </a:r>
            <a:r>
              <a:rPr lang="en-US" sz="1400" i="1" spc="-5" dirty="0">
                <a:latin typeface="Times New Roman"/>
                <a:cs typeface="Times New Roman"/>
              </a:rPr>
              <a:t>e</a:t>
            </a:r>
            <a:r>
              <a:rPr lang="en-US" sz="1400" i="1" dirty="0">
                <a:latin typeface="Times New Roman"/>
                <a:cs typeface="Times New Roman"/>
              </a:rPr>
              <a:t>rspe</a:t>
            </a:r>
            <a:r>
              <a:rPr lang="en-US" sz="1400" i="1" spc="-10"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as w</a:t>
            </a:r>
            <a:r>
              <a:rPr lang="en-US" sz="1400" i="1" spc="-5" dirty="0">
                <a:latin typeface="Times New Roman"/>
                <a:cs typeface="Times New Roman"/>
              </a:rPr>
              <a:t>e</a:t>
            </a:r>
            <a:r>
              <a:rPr lang="en-US" sz="1400" i="1" dirty="0">
                <a:latin typeface="Times New Roman"/>
                <a:cs typeface="Times New Roman"/>
              </a:rPr>
              <a:t>ll</a:t>
            </a:r>
            <a:r>
              <a:rPr lang="en-US" sz="1400" i="1" spc="5" dirty="0">
                <a:latin typeface="Times New Roman"/>
                <a:cs typeface="Times New Roman"/>
              </a:rPr>
              <a:t> </a:t>
            </a:r>
            <a:r>
              <a:rPr lang="en-US" sz="1400" i="1" dirty="0">
                <a:latin typeface="Times New Roman"/>
                <a:cs typeface="Times New Roman"/>
              </a:rPr>
              <a:t>as learning le</a:t>
            </a:r>
            <a:r>
              <a:rPr lang="en-US" sz="1400" i="1" spc="-10" dirty="0">
                <a:latin typeface="Times New Roman"/>
                <a:cs typeface="Times New Roman"/>
              </a:rPr>
              <a:t>v</a:t>
            </a:r>
            <a:r>
              <a:rPr lang="en-US" sz="1400" i="1" spc="-5" dirty="0">
                <a:latin typeface="Times New Roman"/>
                <a:cs typeface="Times New Roman"/>
              </a:rPr>
              <a:t>e</a:t>
            </a:r>
            <a:r>
              <a:rPr lang="en-US" sz="1400" i="1" dirty="0">
                <a:latin typeface="Times New Roman"/>
                <a:cs typeface="Times New Roman"/>
              </a:rPr>
              <a:t>ls p</a:t>
            </a:r>
            <a:r>
              <a:rPr lang="en-US" sz="1400" i="1" spc="-5" dirty="0">
                <a:latin typeface="Times New Roman"/>
                <a:cs typeface="Times New Roman"/>
              </a:rPr>
              <a:t>e</a:t>
            </a:r>
            <a:r>
              <a:rPr lang="en-US" sz="1400" i="1" dirty="0">
                <a:latin typeface="Times New Roman"/>
                <a:cs typeface="Times New Roman"/>
              </a:rPr>
              <a:t>rsp</a:t>
            </a:r>
            <a:r>
              <a:rPr lang="en-US" sz="1400" i="1" spc="5" dirty="0">
                <a:latin typeface="Times New Roman"/>
                <a:cs typeface="Times New Roman"/>
              </a:rPr>
              <a:t>e</a:t>
            </a:r>
            <a:r>
              <a:rPr lang="en-US" sz="1400" i="1" spc="-5"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spc="-5" dirty="0">
                <a:latin typeface="Times New Roman"/>
                <a:cs typeface="Times New Roman"/>
              </a:rPr>
              <a:t>M</a:t>
            </a:r>
            <a:r>
              <a:rPr lang="en-US" sz="1400" i="1" dirty="0">
                <a:latin typeface="Times New Roman"/>
                <a:cs typeface="Times New Roman"/>
              </a:rPr>
              <a:t>apping of qu</a:t>
            </a:r>
            <a:r>
              <a:rPr lang="en-US" sz="1400" i="1" spc="-5" dirty="0">
                <a:latin typeface="Times New Roman"/>
                <a:cs typeface="Times New Roman"/>
              </a:rPr>
              <a:t>e</a:t>
            </a:r>
            <a:r>
              <a:rPr lang="en-US" sz="1400" i="1" dirty="0">
                <a:latin typeface="Times New Roman"/>
                <a:cs typeface="Times New Roman"/>
              </a:rPr>
              <a:t>stions wi</a:t>
            </a:r>
            <a:r>
              <a:rPr lang="en-US" sz="1400" i="1" spc="-10" dirty="0">
                <a:latin typeface="Times New Roman"/>
                <a:cs typeface="Times New Roman"/>
              </a:rPr>
              <a:t>t</a:t>
            </a:r>
            <a:r>
              <a:rPr lang="en-US" sz="1400" i="1" dirty="0">
                <a:latin typeface="Times New Roman"/>
                <a:cs typeface="Times New Roman"/>
              </a:rPr>
              <a:t>h the</a:t>
            </a:r>
            <a:r>
              <a:rPr lang="en-US" sz="1400" i="1" spc="-5" dirty="0">
                <a:latin typeface="Times New Roman"/>
                <a:cs typeface="Times New Roman"/>
              </a:rPr>
              <a:t> </a:t>
            </a:r>
            <a:r>
              <a:rPr lang="en-US" sz="1400" i="1" dirty="0">
                <a:latin typeface="Times New Roman"/>
                <a:cs typeface="Times New Roman"/>
              </a:rPr>
              <a:t>Course outco</a:t>
            </a:r>
            <a:r>
              <a:rPr lang="en-US" sz="1400" i="1" spc="-5" dirty="0">
                <a:latin typeface="Times New Roman"/>
                <a:cs typeface="Times New Roman"/>
              </a:rPr>
              <a:t>me</a:t>
            </a:r>
            <a:r>
              <a:rPr lang="en-US" sz="1400" i="1" dirty="0">
                <a:latin typeface="Times New Roman"/>
                <a:cs typeface="Times New Roman"/>
              </a:rPr>
              <a:t>s   </a:t>
            </a:r>
            <a:r>
              <a:rPr lang="en-US" sz="2400" b="1" i="1" dirty="0">
                <a:solidFill>
                  <a:srgbClr val="FF0000"/>
                </a:solidFill>
                <a:latin typeface="Times New Roman"/>
                <a:cs typeface="Times New Roman"/>
              </a:rPr>
              <a:t>Course files</a:t>
            </a:r>
          </a:p>
          <a:p>
            <a:pPr marL="297815" indent="-228600" algn="just">
              <a:buFont typeface="Times New Roman"/>
              <a:buAutoNum type="alphaUcPeriod"/>
              <a:tabLst>
                <a:tab pos="298450" algn="l"/>
              </a:tabLst>
            </a:pPr>
            <a:r>
              <a:rPr lang="en-US" sz="1400" i="1" dirty="0">
                <a:latin typeface="Times New Roman"/>
                <a:cs typeface="Times New Roman"/>
              </a:rPr>
              <a:t>Assignm</a:t>
            </a:r>
            <a:r>
              <a:rPr lang="en-US" sz="1400" i="1" spc="-10" dirty="0">
                <a:latin typeface="Times New Roman"/>
                <a:cs typeface="Times New Roman"/>
              </a:rPr>
              <a:t>e</a:t>
            </a:r>
            <a:r>
              <a:rPr lang="en-US" sz="1400" i="1" dirty="0">
                <a:latin typeface="Times New Roman"/>
                <a:cs typeface="Times New Roman"/>
              </a:rPr>
              <a:t>nts to promote</a:t>
            </a:r>
            <a:r>
              <a:rPr lang="en-US" sz="1400" i="1" spc="-5" dirty="0">
                <a:latin typeface="Times New Roman"/>
                <a:cs typeface="Times New Roman"/>
              </a:rPr>
              <a:t> </a:t>
            </a:r>
            <a:r>
              <a:rPr lang="en-US" sz="1400" i="1" dirty="0">
                <a:latin typeface="Times New Roman"/>
                <a:cs typeface="Times New Roman"/>
              </a:rPr>
              <a:t>s</a:t>
            </a:r>
            <a:r>
              <a:rPr lang="en-US" sz="1400" i="1" spc="-5" dirty="0">
                <a:latin typeface="Times New Roman"/>
                <a:cs typeface="Times New Roman"/>
              </a:rPr>
              <a:t>e</a:t>
            </a:r>
            <a:r>
              <a:rPr lang="en-US" sz="1400" i="1" dirty="0">
                <a:latin typeface="Times New Roman"/>
                <a:cs typeface="Times New Roman"/>
              </a:rPr>
              <a:t>lf</a:t>
            </a:r>
            <a:r>
              <a:rPr lang="en-US" sz="1400" i="1" spc="-5" dirty="0">
                <a:latin typeface="Times New Roman"/>
                <a:cs typeface="Times New Roman"/>
              </a:rPr>
              <a:t>-</a:t>
            </a:r>
            <a:r>
              <a:rPr lang="en-US" sz="1400" i="1" dirty="0">
                <a:latin typeface="Times New Roman"/>
                <a:cs typeface="Times New Roman"/>
              </a:rPr>
              <a:t>learning, surv</a:t>
            </a:r>
            <a:r>
              <a:rPr lang="en-US" sz="1400" i="1" spc="-10" dirty="0">
                <a:latin typeface="Times New Roman"/>
                <a:cs typeface="Times New Roman"/>
              </a:rPr>
              <a:t>e</a:t>
            </a:r>
            <a:r>
              <a:rPr lang="en-US" sz="1400" i="1" dirty="0">
                <a:latin typeface="Times New Roman"/>
                <a:cs typeface="Times New Roman"/>
              </a:rPr>
              <a:t>y</a:t>
            </a:r>
            <a:r>
              <a:rPr lang="en-US" sz="1400" i="1" spc="-5" dirty="0">
                <a:latin typeface="Times New Roman"/>
                <a:cs typeface="Times New Roman"/>
              </a:rPr>
              <a:t> </a:t>
            </a:r>
            <a:r>
              <a:rPr lang="en-US" sz="1400" i="1" dirty="0">
                <a:latin typeface="Times New Roman"/>
                <a:cs typeface="Times New Roman"/>
              </a:rPr>
              <a:t>of </a:t>
            </a:r>
            <a:r>
              <a:rPr lang="en-US" sz="1400" i="1" spc="5" dirty="0">
                <a:latin typeface="Times New Roman"/>
                <a:cs typeface="Times New Roman"/>
              </a:rPr>
              <a:t>c</a:t>
            </a:r>
            <a:r>
              <a:rPr lang="en-US" sz="1400" i="1" dirty="0">
                <a:latin typeface="Times New Roman"/>
                <a:cs typeface="Times New Roman"/>
              </a:rPr>
              <a:t>ontents from multiple sourc</a:t>
            </a:r>
            <a:r>
              <a:rPr lang="en-US" sz="1400" i="1" spc="-10" dirty="0">
                <a:latin typeface="Times New Roman"/>
                <a:cs typeface="Times New Roman"/>
              </a:rPr>
              <a:t>e</a:t>
            </a:r>
            <a:r>
              <a:rPr lang="en-US" sz="1400" i="1" dirty="0">
                <a:latin typeface="Times New Roman"/>
                <a:cs typeface="Times New Roman"/>
              </a:rPr>
              <a:t>s, assignm</a:t>
            </a:r>
            <a:r>
              <a:rPr lang="en-US" sz="1400" i="1" spc="-10" dirty="0">
                <a:latin typeface="Times New Roman"/>
                <a:cs typeface="Times New Roman"/>
              </a:rPr>
              <a:t>e</a:t>
            </a:r>
            <a:r>
              <a:rPr lang="en-US" sz="1400" i="1" dirty="0">
                <a:latin typeface="Times New Roman"/>
                <a:cs typeface="Times New Roman"/>
              </a:rPr>
              <a:t>nt </a:t>
            </a:r>
            <a:r>
              <a:rPr lang="en-US" sz="1400" i="1" spc="-5" dirty="0">
                <a:latin typeface="Times New Roman"/>
                <a:cs typeface="Times New Roman"/>
              </a:rPr>
              <a:t>ev</a:t>
            </a:r>
            <a:r>
              <a:rPr lang="en-US" sz="1400" i="1" dirty="0">
                <a:latin typeface="Times New Roman"/>
                <a:cs typeface="Times New Roman"/>
              </a:rPr>
              <a:t>aluat</a:t>
            </a:r>
            <a:r>
              <a:rPr lang="en-US" sz="1400" i="1" spc="15" dirty="0">
                <a:latin typeface="Times New Roman"/>
                <a:cs typeface="Times New Roman"/>
              </a:rPr>
              <a:t>i</a:t>
            </a:r>
            <a:r>
              <a:rPr lang="en-US" sz="1400" i="1" dirty="0">
                <a:latin typeface="Times New Roman"/>
                <a:cs typeface="Times New Roman"/>
              </a:rPr>
              <a:t>on and fe</a:t>
            </a:r>
            <a:r>
              <a:rPr lang="en-US" sz="1400" i="1" spc="-10" dirty="0">
                <a:latin typeface="Times New Roman"/>
                <a:cs typeface="Times New Roman"/>
              </a:rPr>
              <a:t>e</a:t>
            </a:r>
            <a:r>
              <a:rPr lang="en-US" sz="1400" i="1" dirty="0">
                <a:latin typeface="Times New Roman"/>
                <a:cs typeface="Times New Roman"/>
              </a:rPr>
              <a:t>dba</a:t>
            </a:r>
            <a:r>
              <a:rPr lang="en-US" sz="1400" i="1" spc="-5" dirty="0">
                <a:latin typeface="Times New Roman"/>
                <a:cs typeface="Times New Roman"/>
              </a:rPr>
              <a:t>c</a:t>
            </a:r>
            <a:r>
              <a:rPr lang="en-US" sz="1400" i="1" dirty="0">
                <a:latin typeface="Times New Roman"/>
                <a:cs typeface="Times New Roman"/>
              </a:rPr>
              <a:t>k</a:t>
            </a:r>
            <a:r>
              <a:rPr lang="en-US" sz="1400" i="1" spc="-5" dirty="0">
                <a:latin typeface="Times New Roman"/>
                <a:cs typeface="Times New Roman"/>
              </a:rPr>
              <a:t> </a:t>
            </a:r>
            <a:r>
              <a:rPr lang="en-US" sz="1400" i="1" dirty="0">
                <a:latin typeface="Times New Roman"/>
                <a:cs typeface="Times New Roman"/>
              </a:rPr>
              <a:t>to the students, mapping with </a:t>
            </a:r>
            <a:r>
              <a:rPr lang="en-US" sz="1400" i="1" spc="-10" dirty="0">
                <a:latin typeface="Times New Roman"/>
                <a:cs typeface="Times New Roman"/>
              </a:rPr>
              <a:t>t</a:t>
            </a:r>
            <a:r>
              <a:rPr lang="en-US" sz="1400" i="1" dirty="0">
                <a:latin typeface="Times New Roman"/>
                <a:cs typeface="Times New Roman"/>
              </a:rPr>
              <a:t>he</a:t>
            </a:r>
            <a:r>
              <a:rPr lang="en-US" sz="1400" i="1" spc="-5" dirty="0">
                <a:latin typeface="Times New Roman"/>
                <a:cs typeface="Times New Roman"/>
              </a:rPr>
              <a:t> </a:t>
            </a:r>
            <a:r>
              <a:rPr lang="en-US" sz="1400" i="1" dirty="0">
                <a:latin typeface="Times New Roman"/>
                <a:cs typeface="Times New Roman"/>
              </a:rPr>
              <a:t>Cos  </a:t>
            </a:r>
            <a:endParaRPr lang="en-US" sz="1400" dirty="0">
              <a:latin typeface="Times New Roman"/>
              <a:cs typeface="Times New Roman"/>
            </a:endParaRPr>
          </a:p>
        </p:txBody>
      </p:sp>
    </p:spTree>
    <p:extLst>
      <p:ext uri="{BB962C8B-B14F-4D97-AF65-F5344CB8AC3E}">
        <p14:creationId xmlns:p14="http://schemas.microsoft.com/office/powerpoint/2010/main" val="693850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991600" cy="344709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2.2.3.	Quality of Student Projects (25)</a:t>
            </a:r>
          </a:p>
          <a:p>
            <a:pPr lvl="1"/>
            <a:r>
              <a:rPr lang="en-US" dirty="0">
                <a:latin typeface="Times New Roman" panose="02020603050405020304" pitchFamily="18" charset="0"/>
                <a:cs typeface="Times New Roman" panose="02020603050405020304" pitchFamily="18" charset="0"/>
              </a:rPr>
              <a:t>Consideration to factors including, but not limited to –</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 &amp; Safety</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(application, product, research, review etc.)</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Processes related to project identification, allotment, continuous monitoring and evaluation</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working prototype sand enhancing the relevance of projects.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Mention Implementation details including details of POs and PSOs addressed with justification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609600" y="3962400"/>
            <a:ext cx="8839200" cy="2031325"/>
          </a:xfrm>
          <a:prstGeom prst="rect">
            <a:avLst/>
          </a:prstGeom>
        </p:spPr>
        <p:txBody>
          <a:bodyPr wrap="square">
            <a:spAutoFit/>
          </a:bodyPr>
          <a:lstStyle/>
          <a:p>
            <a:pPr algn="just"/>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400" i="1" dirty="0">
                <a:latin typeface="Times New Roman" panose="02020603050405020304" pitchFamily="18" charset="0"/>
                <a:cs typeface="Times New Roman" panose="02020603050405020304" pitchFamily="18" charset="0"/>
              </a:rPr>
              <a:t>A.	Projects identification and guide allocation Process</a:t>
            </a:r>
          </a:p>
          <a:p>
            <a:pPr marL="457200" indent="-457200" algn="just"/>
            <a:r>
              <a:rPr lang="en-US" sz="1400" i="1" dirty="0">
                <a:latin typeface="Times New Roman" panose="02020603050405020304" pitchFamily="18" charset="0"/>
                <a:cs typeface="Times New Roman" panose="02020603050405020304" pitchFamily="18" charset="0"/>
              </a:rPr>
              <a:t>B.	Projects classification (application, product, research, review etc.) consideration to factors such as environment, safety, ethics, cost, standards and mapping with program outcomes and program specific outcomes</a:t>
            </a:r>
          </a:p>
          <a:p>
            <a:pPr marL="457200" indent="-457200" algn="just"/>
            <a:r>
              <a:rPr lang="en-US" sz="1400" i="1" dirty="0">
                <a:latin typeface="Times New Roman" panose="02020603050405020304" pitchFamily="18" charset="0"/>
                <a:cs typeface="Times New Roman" panose="02020603050405020304" pitchFamily="18" charset="0"/>
              </a:rPr>
              <a:t>C.	Continuous monitoring mechanism and evaluation</a:t>
            </a:r>
          </a:p>
          <a:p>
            <a:pPr marL="457200" indent="-457200" algn="just"/>
            <a:r>
              <a:rPr lang="en-US" sz="1400" i="1" dirty="0">
                <a:latin typeface="Times New Roman" panose="02020603050405020304" pitchFamily="18" charset="0"/>
                <a:cs typeface="Times New Roman" panose="02020603050405020304" pitchFamily="18" charset="0"/>
              </a:rPr>
              <a:t>D.	Methodology (Appropriately documented) to assess individual contribution/ understanding of the project as well as collective contribution/understanding</a:t>
            </a:r>
          </a:p>
          <a:p>
            <a:pPr marL="457200" indent="-457200" algn="just"/>
            <a:r>
              <a:rPr lang="en-US" sz="1400" i="1" dirty="0">
                <a:latin typeface="Times New Roman" panose="02020603050405020304" pitchFamily="18" charset="0"/>
                <a:cs typeface="Times New Roman" panose="02020603050405020304" pitchFamily="18" charset="0"/>
              </a:rPr>
              <a:t>E.	Based on Projects demonstration</a:t>
            </a:r>
          </a:p>
          <a:p>
            <a:pPr marL="457200" indent="-457200" algn="just"/>
            <a:r>
              <a:rPr lang="en-US" sz="1400" i="1" dirty="0">
                <a:latin typeface="Times New Roman" panose="02020603050405020304" pitchFamily="18" charset="0"/>
                <a:cs typeface="Times New Roman" panose="02020603050405020304" pitchFamily="18" charset="0"/>
              </a:rPr>
              <a:t>F.	Quality of place (host) where the paper has been published /quality of competition in which award has been won</a:t>
            </a:r>
          </a:p>
        </p:txBody>
      </p:sp>
      <p:sp>
        <p:nvSpPr>
          <p:cNvPr id="3" name="TextBox 2"/>
          <p:cNvSpPr txBox="1"/>
          <p:nvPr/>
        </p:nvSpPr>
        <p:spPr>
          <a:xfrm>
            <a:off x="6400800" y="914400"/>
            <a:ext cx="3327400" cy="923330"/>
          </a:xfrm>
          <a:prstGeom prst="rect">
            <a:avLst/>
          </a:prstGeom>
          <a:noFill/>
        </p:spPr>
        <p:txBody>
          <a:bodyPr wrap="square" rtlCol="0">
            <a:spAutoFit/>
          </a:bodyPr>
          <a:lstStyle/>
          <a:p>
            <a:r>
              <a:rPr lang="en-US" dirty="0">
                <a:solidFill>
                  <a:srgbClr val="000099"/>
                </a:solidFill>
              </a:rPr>
              <a:t>Provide evidence of solving Complex Engineering Problems/Activities.</a:t>
            </a:r>
            <a:endParaRPr lang="en-IN" dirty="0">
              <a:solidFill>
                <a:srgbClr val="000099"/>
              </a:solidFill>
            </a:endParaRPr>
          </a:p>
        </p:txBody>
      </p:sp>
    </p:spTree>
    <p:extLst>
      <p:ext uri="{BB962C8B-B14F-4D97-AF65-F5344CB8AC3E}">
        <p14:creationId xmlns:p14="http://schemas.microsoft.com/office/powerpoint/2010/main" val="48815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09600"/>
            <a:ext cx="9029700" cy="1938992"/>
          </a:xfrm>
          <a:prstGeom prst="rect">
            <a:avLst/>
          </a:prstGeom>
        </p:spPr>
        <p:txBody>
          <a:bodyPr wrap="square">
            <a:spAutoFit/>
          </a:bodyPr>
          <a:lstStyle/>
          <a:p>
            <a:pPr marL="795338" indent="-795338" algn="just">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2.2.4.	Initiatives related to industry interaction</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supported laboratories.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involvement in the program design and partial delivery of any regular courses for students.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industry institute interaction and actions taken thereof</a:t>
            </a:r>
          </a:p>
        </p:txBody>
      </p:sp>
      <p:sp>
        <p:nvSpPr>
          <p:cNvPr id="7" name="Rectangle 6"/>
          <p:cNvSpPr/>
          <p:nvPr/>
        </p:nvSpPr>
        <p:spPr>
          <a:xfrm>
            <a:off x="457200" y="4157008"/>
            <a:ext cx="8861743" cy="1938992"/>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2.2.5.	Initiatives related to industry internship/summer training</a:t>
            </a:r>
            <a:endParaRPr lang="en-US" sz="2000" dirty="0">
              <a:latin typeface="Times New Roman" panose="02020603050405020304" pitchFamily="18" charset="0"/>
              <a:cs typeface="Times New Roman" panose="02020603050405020304" pitchFamily="18" charset="0"/>
            </a:endParaRP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training/tours for students.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 internship / summer training of more than two weeks and post training Assessment.</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industrial training.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Student feedback on initiatives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2561272"/>
            <a:ext cx="88900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Type of Industries, Type of Labs, objectives, utilization and effectiveness</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B.	Documentary evidence</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C.	Analysis and actions taken thereof	</a:t>
            </a:r>
          </a:p>
        </p:txBody>
      </p:sp>
    </p:spTree>
    <p:extLst>
      <p:ext uri="{BB962C8B-B14F-4D97-AF65-F5344CB8AC3E}">
        <p14:creationId xmlns:p14="http://schemas.microsoft.com/office/powerpoint/2010/main" val="3790724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1"/>
            <a:ext cx="9220200" cy="2308324"/>
          </a:xfrm>
          <a:prstGeom prst="rect">
            <a:avLst/>
          </a:prstGeom>
        </p:spPr>
        <p:txBody>
          <a:bodyPr wrap="square">
            <a:spAutoFit/>
          </a:bodyPr>
          <a:lstStyle/>
          <a:p>
            <a:pPr algn="just"/>
            <a:r>
              <a:rPr lang="en-US" sz="2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0100" indent="-800100" algn="just">
              <a:lnSpc>
                <a:spcPct val="150000"/>
              </a:lnSpc>
            </a:pPr>
            <a:r>
              <a:rPr lang="en-US" sz="2000" i="1" dirty="0">
                <a:latin typeface="Times New Roman" panose="02020603050405020304" pitchFamily="18" charset="0"/>
                <a:cs typeface="Times New Roman" panose="02020603050405020304" pitchFamily="18" charset="0"/>
              </a:rPr>
              <a:t>A. &amp; B.	Type of Industries, planned or non-planned activity, objectives clearly defined, no. of students participated, relevant area of training, visit report documented</a:t>
            </a:r>
          </a:p>
          <a:p>
            <a:pPr marL="800100" indent="-800100" algn="just">
              <a:lnSpc>
                <a:spcPct val="150000"/>
              </a:lnSpc>
            </a:pPr>
            <a:r>
              <a:rPr lang="en-US" sz="2000" i="1" dirty="0">
                <a:latin typeface="Times New Roman" panose="02020603050405020304" pitchFamily="18" charset="0"/>
                <a:cs typeface="Times New Roman" panose="02020603050405020304" pitchFamily="18" charset="0"/>
              </a:rPr>
              <a:t>C.&amp; D.	Impact analysis and feedback format, analysis and actions taken (also to be verified during interaction with students)</a:t>
            </a:r>
          </a:p>
        </p:txBody>
      </p:sp>
    </p:spTree>
    <p:extLst>
      <p:ext uri="{BB962C8B-B14F-4D97-AF65-F5344CB8AC3E}">
        <p14:creationId xmlns:p14="http://schemas.microsoft.com/office/powerpoint/2010/main" val="61146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a:t>
            </a:r>
            <a:r>
              <a:rPr lang="en-US" sz="2800" b="1" dirty="0">
                <a:solidFill>
                  <a:srgbClr val="FF0000"/>
                </a:solidFill>
                <a:latin typeface="Cambria" panose="02040503050406030204" pitchFamily="18" charset="0"/>
              </a:rPr>
              <a:t>Course Outcomes and Program Outcomes</a:t>
            </a:r>
            <a:endParaRPr lang="en-US" sz="2000" b="1" dirty="0">
              <a:solidFill>
                <a:srgbClr val="FF0000"/>
              </a:solidFill>
              <a:latin typeface="Cambria" panose="02040503050406030204" pitchFamily="18" charset="0"/>
            </a:endParaRPr>
          </a:p>
        </p:txBody>
      </p:sp>
      <p:sp>
        <p:nvSpPr>
          <p:cNvPr id="4" name="Rectangle 3"/>
          <p:cNvSpPr/>
          <p:nvPr/>
        </p:nvSpPr>
        <p:spPr>
          <a:xfrm>
            <a:off x="495300" y="1474114"/>
            <a:ext cx="8997950" cy="769441"/>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3.1.	Establish the correlation between the </a:t>
            </a:r>
            <a:r>
              <a:rPr lang="en-US" sz="2200" b="1" dirty="0">
                <a:solidFill>
                  <a:srgbClr val="FF0000"/>
                </a:solidFill>
                <a:latin typeface="Times New Roman" panose="02020603050405020304" pitchFamily="18" charset="0"/>
                <a:cs typeface="Times New Roman" panose="02020603050405020304" pitchFamily="18" charset="0"/>
              </a:rPr>
              <a:t>Courses and the Program Outcomes (POs)</a:t>
            </a:r>
            <a:r>
              <a:rPr lang="en-US" sz="2200" b="1" dirty="0">
                <a:solidFill>
                  <a:srgbClr val="0000CC"/>
                </a:solidFill>
                <a:latin typeface="Times New Roman" panose="02020603050405020304" pitchFamily="18" charset="0"/>
                <a:cs typeface="Times New Roman" panose="02020603050405020304" pitchFamily="18" charset="0"/>
              </a:rPr>
              <a:t> and Program Specific Outcomes (PSOs) </a:t>
            </a:r>
            <a:r>
              <a:rPr lang="en-US" sz="2200" b="1" dirty="0">
                <a:solidFill>
                  <a:srgbClr val="FF0000"/>
                </a:solidFill>
                <a:latin typeface="Times New Roman" panose="02020603050405020304" pitchFamily="18" charset="0"/>
                <a:cs typeface="Times New Roman" panose="02020603050405020304" pitchFamily="18" charset="0"/>
              </a:rPr>
              <a:t>(20)</a:t>
            </a:r>
          </a:p>
        </p:txBody>
      </p:sp>
      <p:sp>
        <p:nvSpPr>
          <p:cNvPr id="2" name="Rectangle 1"/>
          <p:cNvSpPr/>
          <p:nvPr/>
        </p:nvSpPr>
        <p:spPr>
          <a:xfrm>
            <a:off x="495300" y="2266890"/>
            <a:ext cx="8997950" cy="40011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3.1.1.	Course Outcomes (COs)</a:t>
            </a:r>
          </a:p>
        </p:txBody>
      </p:sp>
      <p:sp>
        <p:nvSpPr>
          <p:cNvPr id="8" name="Rectangle 7"/>
          <p:cNvSpPr/>
          <p:nvPr/>
        </p:nvSpPr>
        <p:spPr>
          <a:xfrm>
            <a:off x="762000" y="2690336"/>
            <a:ext cx="8731250" cy="1107996"/>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SAR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include course outcomes of </a:t>
            </a:r>
            <a:r>
              <a:rPr lang="en-US" sz="2400" b="1" dirty="0">
                <a:solidFill>
                  <a:srgbClr val="FF0000"/>
                </a:solidFill>
                <a:latin typeface="Times New Roman" panose="02020603050405020304" pitchFamily="18" charset="0"/>
                <a:cs typeface="Times New Roman" panose="02020603050405020304" pitchFamily="18" charset="0"/>
              </a:rPr>
              <a:t>One course/Semester </a:t>
            </a:r>
            <a:r>
              <a:rPr lang="en-US" sz="2000" dirty="0">
                <a:latin typeface="Times New Roman" panose="02020603050405020304" pitchFamily="18" charset="0"/>
                <a:cs typeface="Times New Roman" panose="02020603050405020304" pitchFamily="18" charset="0"/>
              </a:rPr>
              <a:t>(3rd to 8th) of study, however, should be prepared for all courses and made available as evidence</a:t>
            </a:r>
          </a:p>
        </p:txBody>
      </p:sp>
      <p:sp>
        <p:nvSpPr>
          <p:cNvPr id="12" name="Rectangle 11"/>
          <p:cNvSpPr/>
          <p:nvPr/>
        </p:nvSpPr>
        <p:spPr>
          <a:xfrm>
            <a:off x="330200" y="4000834"/>
            <a:ext cx="9163049" cy="1231106"/>
          </a:xfrm>
          <a:prstGeom prst="rect">
            <a:avLst/>
          </a:prstGeom>
        </p:spPr>
        <p:txBody>
          <a:bodyPr wrap="square">
            <a:spAutoFit/>
          </a:bodyPr>
          <a:lstStyle/>
          <a:p>
            <a:pPr algn="just"/>
            <a:r>
              <a:rPr lang="en-US" sz="20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A.	Appropriateness of the statements shall be seen for at least one course each from 2nd, 3rd  and final year of study</a:t>
            </a:r>
          </a:p>
        </p:txBody>
      </p:sp>
    </p:spTree>
    <p:extLst>
      <p:ext uri="{BB962C8B-B14F-4D97-AF65-F5344CB8AC3E}">
        <p14:creationId xmlns:p14="http://schemas.microsoft.com/office/powerpoint/2010/main" val="424207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4218"/>
            <a:ext cx="6161087" cy="6342782"/>
          </a:xfrm>
          <a:prstGeom prst="rect">
            <a:avLst/>
          </a:prstGeom>
        </p:spPr>
      </p:pic>
    </p:spTree>
    <p:extLst>
      <p:ext uri="{BB962C8B-B14F-4D97-AF65-F5344CB8AC3E}">
        <p14:creationId xmlns:p14="http://schemas.microsoft.com/office/powerpoint/2010/main" val="303790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8432804" cy="8382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a:t>
            </a:r>
          </a:p>
        </p:txBody>
      </p:sp>
      <p:sp>
        <p:nvSpPr>
          <p:cNvPr id="3" name="Subtitle 2"/>
          <p:cNvSpPr>
            <a:spLocks noGrp="1"/>
          </p:cNvSpPr>
          <p:nvPr>
            <p:ph type="subTitle" idx="1"/>
          </p:nvPr>
        </p:nvSpPr>
        <p:spPr>
          <a:xfrm>
            <a:off x="1219200" y="1066800"/>
            <a:ext cx="8382000" cy="4343400"/>
          </a:xfrm>
        </p:spPr>
        <p:txBody>
          <a:bodyPr anchor="t">
            <a:noAutofit/>
          </a:bodyPr>
          <a:lstStyle/>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POs are statements about the knowledge, skills and  attitudes (attributes) the graduate of a formal engineering program should have.</a:t>
            </a:r>
          </a:p>
          <a:p>
            <a:pPr marL="457200" indent="-430213" algn="just">
              <a:buClr>
                <a:srgbClr val="0000FF"/>
              </a:buClr>
              <a:buFont typeface="Symbol" panose="05050102010706020507" pitchFamily="18" charset="2"/>
              <a:buChar char="·"/>
            </a:pPr>
            <a:r>
              <a:rPr lang="en-US" sz="3600" dirty="0">
                <a:solidFill>
                  <a:schemeClr val="tx1"/>
                </a:solidFill>
                <a:latin typeface="Times New Roman" panose="02020603050405020304" pitchFamily="18" charset="0"/>
                <a:cs typeface="Times New Roman" panose="02020603050405020304" pitchFamily="18" charset="0"/>
              </a:rPr>
              <a:t>Profile of the Graduates reached through POs - </a:t>
            </a:r>
            <a:r>
              <a:rPr lang="en-US" sz="3600" dirty="0">
                <a:solidFill>
                  <a:srgbClr val="FF0000"/>
                </a:solidFill>
                <a:latin typeface="Times New Roman" panose="02020603050405020304" pitchFamily="18" charset="0"/>
                <a:cs typeface="Times New Roman" panose="02020603050405020304" pitchFamily="18" charset="0"/>
              </a:rPr>
              <a:t>Target</a:t>
            </a:r>
          </a:p>
          <a:p>
            <a:pPr marL="457200" indent="-430213" algn="just">
              <a:buClr>
                <a:srgbClr val="0000FF"/>
              </a:buClr>
              <a:buFont typeface="Symbol" panose="05050102010706020507" pitchFamily="18" charset="2"/>
              <a:buChar char="·"/>
            </a:pPr>
            <a:r>
              <a:rPr lang="en-US" sz="3600" dirty="0">
                <a:solidFill>
                  <a:srgbClr val="0000CC"/>
                </a:solidFill>
                <a:latin typeface="Times New Roman" panose="02020603050405020304" pitchFamily="18" charset="0"/>
                <a:cs typeface="Times New Roman" panose="02020603050405020304" pitchFamily="18" charset="0"/>
              </a:rPr>
              <a:t>POs are defined by Accreditation Agencies of the country </a:t>
            </a:r>
            <a:r>
              <a:rPr lang="en-US" sz="3600" dirty="0">
                <a:solidFill>
                  <a:srgbClr val="C00000"/>
                </a:solidFill>
                <a:latin typeface="Times New Roman" panose="02020603050405020304" pitchFamily="18" charset="0"/>
                <a:cs typeface="Times New Roman" panose="02020603050405020304" pitchFamily="18" charset="0"/>
              </a:rPr>
              <a:t>(NBA in India)</a:t>
            </a: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048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 (POs)</a:t>
            </a:r>
          </a:p>
        </p:txBody>
      </p:sp>
      <p:sp>
        <p:nvSpPr>
          <p:cNvPr id="3" name="Subtitle 2"/>
          <p:cNvSpPr>
            <a:spLocks noGrp="1"/>
          </p:cNvSpPr>
          <p:nvPr>
            <p:ph type="subTitle" idx="1"/>
          </p:nvPr>
        </p:nvSpPr>
        <p:spPr>
          <a:xfrm>
            <a:off x="1219201" y="914400"/>
            <a:ext cx="8305800" cy="5791200"/>
          </a:xfrm>
        </p:spPr>
        <p:txBody>
          <a:bodyPr anchor="ctr">
            <a:noAutofit/>
          </a:bodyPr>
          <a:lstStyle/>
          <a:p>
            <a:pPr marL="342900" indent="-315913" algn="just">
              <a:buClr>
                <a:srgbClr val="0000FF"/>
              </a:buClr>
              <a:buFont typeface="+mj-lt"/>
              <a:buAutoNum type="arabicPeriod"/>
            </a:pP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the knowledge of mathematics, science, engineering fundamentals, and an engineering specialization to the solution of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a:t>
            </a:r>
          </a:p>
          <a:p>
            <a:pPr marL="342900" indent="-315913" algn="just">
              <a:buClr>
                <a:srgbClr val="FF0000"/>
              </a:buClr>
              <a:buFont typeface="+mj-lt"/>
              <a:buAutoNum type="arabicPeriod"/>
            </a:pPr>
            <a:r>
              <a:rPr lang="en-US" sz="2200" b="1" dirty="0">
                <a:solidFill>
                  <a:srgbClr val="FF0000"/>
                </a:solidFill>
                <a:latin typeface="Times New Roman" panose="02020603050405020304" pitchFamily="18" charset="0"/>
                <a:cs typeface="Times New Roman" panose="02020603050405020304" pitchFamily="18" charset="0"/>
              </a:rPr>
              <a:t>Problem Analysis</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Identify, formulate, review research literature, and analyze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a:t>
            </a:r>
          </a:p>
          <a:p>
            <a:pPr marL="342900" indent="-315913" algn="just">
              <a:buClr>
                <a:srgbClr val="FF00FF"/>
              </a:buClr>
              <a:buFont typeface="+mj-lt"/>
              <a:buAutoNum type="arabicPeriod"/>
            </a:pPr>
            <a:r>
              <a:rPr lang="en-US" sz="2200" b="1" dirty="0">
                <a:solidFill>
                  <a:srgbClr val="FF00FF"/>
                </a:solidFill>
                <a:latin typeface="Times New Roman" panose="02020603050405020304" pitchFamily="18" charset="0"/>
                <a:cs typeface="Times New Roman" panose="02020603050405020304" pitchFamily="18" charset="0"/>
              </a:rPr>
              <a:t>Design/Development of Solutions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Design solutions for </a:t>
            </a:r>
            <a:r>
              <a:rPr lang="en-US" sz="2200" dirty="0">
                <a:solidFill>
                  <a:srgbClr val="FF0000"/>
                </a:solidFill>
                <a:latin typeface="Times New Roman" panose="02020603050405020304" pitchFamily="18" charset="0"/>
                <a:cs typeface="Times New Roman" panose="02020603050405020304" pitchFamily="18" charset="0"/>
              </a:rPr>
              <a:t>complex engineering problems</a:t>
            </a:r>
            <a:r>
              <a:rPr lang="en-US" sz="2200" dirty="0">
                <a:solidFill>
                  <a:schemeClr val="tx1"/>
                </a:solidFill>
                <a:latin typeface="Times New Roman" panose="02020603050405020304" pitchFamily="18" charset="0"/>
                <a:cs typeface="Times New Roman" panose="02020603050405020304" pitchFamily="18" charset="0"/>
              </a:rPr>
              <a:t> and design system components or processes that meet the specified needs with appropriate consideration for the public health and safety, and the cultural, societal, and environmental considerations</a:t>
            </a:r>
          </a:p>
          <a:p>
            <a:pPr marL="342900" indent="-315913" algn="just">
              <a:buClr>
                <a:srgbClr val="660066"/>
              </a:buClr>
              <a:buFont typeface="+mj-lt"/>
              <a:buAutoNum type="arabicPeriod"/>
            </a:pPr>
            <a:r>
              <a:rPr lang="en-US" sz="2200" b="1" dirty="0">
                <a:solidFill>
                  <a:srgbClr val="660066"/>
                </a:solidFill>
                <a:latin typeface="Times New Roman" panose="02020603050405020304" pitchFamily="18" charset="0"/>
                <a:cs typeface="Times New Roman" panose="02020603050405020304" pitchFamily="18" charset="0"/>
              </a:rPr>
              <a:t>Conduct Investigations of </a:t>
            </a:r>
            <a:r>
              <a:rPr lang="en-US" sz="2200" b="1" dirty="0">
                <a:solidFill>
                  <a:srgbClr val="FF0000"/>
                </a:solidFill>
                <a:latin typeface="Times New Roman" panose="02020603050405020304" pitchFamily="18" charset="0"/>
                <a:cs typeface="Times New Roman" panose="02020603050405020304" pitchFamily="18" charset="0"/>
              </a:rPr>
              <a:t>Complex Problems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23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304800"/>
          </a:xfrm>
        </p:spPr>
        <p:txBody>
          <a:bodyPr>
            <a:normAutofit fontScale="90000"/>
          </a:bodyPr>
          <a:lstStyle/>
          <a:p>
            <a:pPr algn="l"/>
            <a:r>
              <a:rPr lang="en-US" sz="1800" b="1" dirty="0">
                <a:solidFill>
                  <a:srgbClr val="FF0000"/>
                </a:solidFill>
              </a:rPr>
              <a:t>Contd.</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5000114"/>
              </p:ext>
            </p:extLst>
          </p:nvPr>
        </p:nvGraphicFramePr>
        <p:xfrm>
          <a:off x="577850" y="1524000"/>
          <a:ext cx="8915400" cy="316992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pPr marL="0" algn="l" rtl="0" eaLnBrk="1" latinLnBrk="0" hangingPunct="1"/>
                      <a:r>
                        <a:rPr kumimoji="0" lang="en-US" sz="2000" b="1" i="0" u="none" strike="noStrike" kern="1200" baseline="0" dirty="0">
                          <a:solidFill>
                            <a:srgbClr val="C00000"/>
                          </a:solidFill>
                          <a:latin typeface="+mn-lt"/>
                          <a:ea typeface="+mn-ea"/>
                          <a:cs typeface="+mn-cs"/>
                        </a:rPr>
                        <a:t>Institute Level Criteria</a:t>
                      </a:r>
                    </a:p>
                  </a:txBody>
                  <a:tcPr marL="99060" marR="99060"/>
                </a:tc>
                <a:extLst>
                  <a:ext uri="{0D108BD9-81ED-4DB2-BD59-A6C34878D82A}">
                    <a16:rowId xmlns:a16="http://schemas.microsoft.com/office/drawing/2014/main" val="10000"/>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8</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First Year Academics</a:t>
                      </a:r>
                    </a:p>
                  </a:txBody>
                  <a:tcPr marL="99060" marR="99060"/>
                </a:tc>
                <a:extLst>
                  <a:ext uri="{0D108BD9-81ED-4DB2-BD59-A6C34878D82A}">
                    <a16:rowId xmlns:a16="http://schemas.microsoft.com/office/drawing/2014/main" val="10001"/>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9</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 Support Systems</a:t>
                      </a: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10</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Governance, Institutional Support and Financial Resources</a:t>
                      </a:r>
                    </a:p>
                  </a:txBody>
                  <a:tcPr marL="99060" marR="99060"/>
                </a:tc>
                <a:extLst>
                  <a:ext uri="{0D108BD9-81ED-4DB2-BD59-A6C34878D82A}">
                    <a16:rowId xmlns:a16="http://schemas.microsoft.com/office/drawing/2014/main" val="10003"/>
                  </a:ext>
                </a:extLst>
              </a:tr>
              <a:tr h="370840">
                <a:tc>
                  <a:txBody>
                    <a:bodyPr/>
                    <a:lstStyle/>
                    <a:p>
                      <a:pPr marL="0" algn="l" rtl="0" eaLnBrk="1" latinLnBrk="0" hangingPunct="1"/>
                      <a:r>
                        <a:rPr kumimoji="0" lang="en-US" sz="2000" b="1" i="0" u="none" strike="noStrike" kern="1200" baseline="0" dirty="0">
                          <a:solidFill>
                            <a:srgbClr val="00B050"/>
                          </a:solidFill>
                          <a:latin typeface="+mn-lt"/>
                          <a:ea typeface="+mn-ea"/>
                          <a:cs typeface="+mn-cs"/>
                        </a:rPr>
                        <a:t>PART C</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00B050"/>
                          </a:solidFill>
                          <a:latin typeface="+mn-lt"/>
                          <a:ea typeface="+mn-ea"/>
                          <a:cs typeface="+mn-cs"/>
                        </a:rPr>
                        <a:t>Declaration by the Institution</a:t>
                      </a:r>
                    </a:p>
                  </a:txBody>
                  <a:tcPr marL="99060" marR="99060"/>
                </a:tc>
                <a:extLst>
                  <a:ext uri="{0D108BD9-81ED-4DB2-BD59-A6C34878D82A}">
                    <a16:rowId xmlns:a16="http://schemas.microsoft.com/office/drawing/2014/main" val="10004"/>
                  </a:ext>
                </a:extLst>
              </a:tr>
              <a:tr h="370840">
                <a:tc>
                  <a:txBody>
                    <a:bodyPr/>
                    <a:lstStyle/>
                    <a:p>
                      <a:r>
                        <a:rPr kumimoji="0" lang="en-US" sz="2200" b="0" i="0" u="none" strike="noStrike" kern="1200" baseline="0" dirty="0">
                          <a:solidFill>
                            <a:schemeClr val="tx1"/>
                          </a:solidFill>
                          <a:latin typeface="Cambria" panose="02040503050406030204" pitchFamily="18" charset="0"/>
                          <a:ea typeface="+mn-ea"/>
                          <a:cs typeface="+mn-cs"/>
                        </a:rPr>
                        <a:t>Annexure-I</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baseline="0" dirty="0">
                          <a:solidFill>
                            <a:schemeClr val="tx1"/>
                          </a:solidFill>
                          <a:latin typeface="Cambria" panose="02040503050406030204" pitchFamily="18" charset="0"/>
                          <a:ea typeface="+mn-ea"/>
                          <a:cs typeface="+mn-cs"/>
                        </a:rPr>
                        <a:t>Program Outcomes (POs) &amp; Program Specific Outcomes (PSOs)</a:t>
                      </a:r>
                      <a:endParaRPr kumimoji="0" lang="en-US" sz="2200" b="0" i="0" u="none" strike="noStrike" kern="1200" baseline="0" dirty="0">
                        <a:solidFill>
                          <a:schemeClr val="tx1"/>
                        </a:solidFill>
                        <a:latin typeface="Cambria" panose="02040503050406030204" pitchFamily="18" charset="0"/>
                        <a:ea typeface="+mn-ea"/>
                        <a:cs typeface="+mn-cs"/>
                      </a:endParaRPr>
                    </a:p>
                  </a:txBody>
                  <a:tcPr marL="99060" marR="990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6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990600"/>
            <a:ext cx="8305800" cy="5334000"/>
          </a:xfrm>
        </p:spPr>
        <p:txBody>
          <a:bodyPr anchor="t">
            <a:noAutofit/>
          </a:bodyPr>
          <a:lstStyle/>
          <a:p>
            <a:pPr marL="342900" indent="-315913" algn="just">
              <a:buClr>
                <a:srgbClr val="C00000"/>
              </a:buClr>
              <a:buFont typeface="+mj-lt"/>
              <a:buAutoNum type="arabicPeriod" startAt="5"/>
            </a:pPr>
            <a:r>
              <a:rPr lang="en-US" sz="2200" b="1" dirty="0">
                <a:solidFill>
                  <a:srgbClr val="CC3300"/>
                </a:solidFill>
                <a:latin typeface="Times New Roman" panose="02020603050405020304" pitchFamily="18" charset="0"/>
                <a:cs typeface="Times New Roman" panose="02020603050405020304" pitchFamily="18" charset="0"/>
              </a:rPr>
              <a:t>Modern Tool Usage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a:t>
            </a:r>
            <a:r>
              <a:rPr lang="en-US" sz="2200" dirty="0">
                <a:solidFill>
                  <a:srgbClr val="FF0000"/>
                </a:solidFill>
                <a:latin typeface="Times New Roman" panose="02020603050405020304" pitchFamily="18" charset="0"/>
                <a:cs typeface="Times New Roman" panose="02020603050405020304" pitchFamily="18" charset="0"/>
              </a:rPr>
              <a:t>to complex engineering </a:t>
            </a:r>
            <a:r>
              <a:rPr lang="en-US" sz="2200" dirty="0">
                <a:solidFill>
                  <a:schemeClr val="tx1"/>
                </a:solidFill>
                <a:latin typeface="Times New Roman" panose="02020603050405020304" pitchFamily="18" charset="0"/>
                <a:cs typeface="Times New Roman" panose="02020603050405020304" pitchFamily="18" charset="0"/>
              </a:rPr>
              <a:t>activities with an understanding of the limitations</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70C0"/>
              </a:buClr>
              <a:buFont typeface="+mj-lt"/>
              <a:buAutoNum type="arabicPeriod" startAt="5"/>
            </a:pPr>
            <a:r>
              <a:rPr lang="en-US" sz="2200" b="1" dirty="0">
                <a:solidFill>
                  <a:srgbClr val="0099CC"/>
                </a:solidFill>
                <a:latin typeface="Times New Roman" panose="02020603050405020304" pitchFamily="18" charset="0"/>
                <a:cs typeface="Times New Roman" panose="02020603050405020304" pitchFamily="18" charset="0"/>
              </a:rPr>
              <a:t>The Engineer and Society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reasoning informed by the contextual knowledge to assess societal, health, safety, legal and cultural issues and the consequent responsibilities relevant to the professional engineering practice</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B050"/>
              </a:buClr>
              <a:buFont typeface="+mj-lt"/>
              <a:buAutoNum type="arabicPeriod" startAt="5"/>
            </a:pPr>
            <a:r>
              <a:rPr lang="en-US" sz="2200" b="1" dirty="0">
                <a:solidFill>
                  <a:srgbClr val="00B050"/>
                </a:solidFill>
                <a:latin typeface="Times New Roman" panose="02020603050405020304" pitchFamily="18" charset="0"/>
                <a:cs typeface="Times New Roman" panose="02020603050405020304" pitchFamily="18" charset="0"/>
              </a:rPr>
              <a:t>Environment and Sustainability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Understand the impact of the professional engineering solutions in societal and environmental contexts, and demonstrate the knowledge of, and need for sustainable development.</a:t>
            </a:r>
          </a:p>
          <a:p>
            <a:pPr marL="342900" indent="-315913" algn="just">
              <a:buClr>
                <a:srgbClr val="CC9900"/>
              </a:buClr>
              <a:buFont typeface="+mj-lt"/>
              <a:buAutoNum type="arabicPeriod" startAt="5"/>
            </a:pPr>
            <a:r>
              <a:rPr lang="en-US" sz="2200" b="1" dirty="0">
                <a:solidFill>
                  <a:srgbClr val="CC9900"/>
                </a:solidFill>
                <a:latin typeface="Times New Roman" panose="02020603050405020304" pitchFamily="18" charset="0"/>
                <a:cs typeface="Times New Roman" panose="02020603050405020304" pitchFamily="18" charset="0"/>
              </a:rPr>
              <a:t>Ethics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ethical principles and commit to professional ethics and responsibilities and norms of the engineering practice</a:t>
            </a:r>
            <a:r>
              <a:rPr lang="en-US" sz="2200" dirty="0">
                <a:solidFill>
                  <a:srgbClr val="0000FF"/>
                </a:solidFill>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1447800" y="41910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7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838200"/>
            <a:ext cx="8305800" cy="5410200"/>
          </a:xfrm>
        </p:spPr>
        <p:txBody>
          <a:bodyPr anchor="ctr">
            <a:noAutofit/>
          </a:bodyPr>
          <a:lstStyle/>
          <a:p>
            <a:pPr marL="457200" indent="-430213" algn="just">
              <a:buClr>
                <a:srgbClr val="9900CC"/>
              </a:buClr>
              <a:buFont typeface="+mj-lt"/>
              <a:buAutoNum type="arabicPeriod" startAt="9"/>
            </a:pPr>
            <a:r>
              <a:rPr lang="en-US" sz="2200" b="1" dirty="0">
                <a:solidFill>
                  <a:srgbClr val="9900CC"/>
                </a:solidFill>
                <a:latin typeface="Times New Roman" panose="02020603050405020304" pitchFamily="18" charset="0"/>
                <a:cs typeface="Times New Roman" panose="02020603050405020304" pitchFamily="18" charset="0"/>
              </a:rPr>
              <a:t>Individual and Team Work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Function effectively as an individual, and as a member or leader in diverse teams, and in multidisciplinary settings.</a:t>
            </a:r>
          </a:p>
          <a:p>
            <a:pPr marL="457200" indent="-430213" algn="just">
              <a:buClr>
                <a:srgbClr val="FF0000"/>
              </a:buClr>
              <a:buFont typeface="+mj-lt"/>
              <a:buAutoNum type="arabicPeriod" startAt="10"/>
            </a:pPr>
            <a:r>
              <a:rPr lang="en-US" sz="2200" b="1" dirty="0">
                <a:solidFill>
                  <a:srgbClr val="FF0000"/>
                </a:solidFill>
                <a:latin typeface="Times New Roman" panose="02020603050405020304" pitchFamily="18" charset="0"/>
                <a:cs typeface="Times New Roman" panose="02020603050405020304" pitchFamily="18" charset="0"/>
              </a:rPr>
              <a:t>Communication</a:t>
            </a:r>
            <a:r>
              <a:rPr lang="en-US" sz="2200" b="1" dirty="0">
                <a:solidFill>
                  <a:srgbClr val="9900CC"/>
                </a:solidFill>
                <a:latin typeface="Times New Roman" panose="02020603050405020304" pitchFamily="18"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C000"/>
              </a:buClr>
              <a:buFont typeface="+mj-lt"/>
              <a:buAutoNum type="arabicPeriod" startAt="10"/>
            </a:pPr>
            <a:r>
              <a:rPr lang="en-US" sz="2200" b="1" dirty="0">
                <a:solidFill>
                  <a:srgbClr val="FF9900"/>
                </a:solidFill>
                <a:latin typeface="Times New Roman" panose="02020603050405020304" pitchFamily="18" charset="0"/>
                <a:cs typeface="Times New Roman" panose="02020603050405020304" pitchFamily="18" charset="0"/>
              </a:rPr>
              <a:t>Project Management and Finance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Demonstrate knowledge and understanding of the engineering and management principles and apply these to one’s own work, as a member and leader in a team, to manage projects and in multidisciplinary environments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0000"/>
              </a:buClr>
              <a:buFont typeface="+mj-lt"/>
              <a:buAutoNum type="arabicPeriod" startAt="10"/>
            </a:pPr>
            <a:r>
              <a:rPr lang="en-US" sz="2200" b="1" dirty="0">
                <a:solidFill>
                  <a:srgbClr val="FF0066"/>
                </a:solidFill>
                <a:latin typeface="Times New Roman" panose="02020603050405020304" pitchFamily="18" charset="0"/>
                <a:cs typeface="Times New Roman" panose="02020603050405020304" pitchFamily="18" charset="0"/>
              </a:rPr>
              <a:t>Life-long Learning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Recognize the need for, and have the preparation and ability to engage in independent and lifelong learning in the broadest context of technological change.</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3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PROGRAM SPECIFIC OUTCOMES </a:t>
            </a:r>
            <a:r>
              <a:rPr lang="en-IN" dirty="0"/>
              <a:t>(PSO)</a:t>
            </a:r>
          </a:p>
        </p:txBody>
      </p:sp>
      <p:sp>
        <p:nvSpPr>
          <p:cNvPr id="3" name="Content Placeholder 2"/>
          <p:cNvSpPr>
            <a:spLocks noGrp="1"/>
          </p:cNvSpPr>
          <p:nvPr>
            <p:ph idx="1"/>
          </p:nvPr>
        </p:nvSpPr>
        <p:spPr>
          <a:xfrm>
            <a:off x="1219200" y="1447800"/>
            <a:ext cx="8458962" cy="5257800"/>
          </a:xfrm>
        </p:spPr>
        <p:txBody>
          <a:bodyPr>
            <a:normAutofit fontScale="62500" lnSpcReduction="20000"/>
          </a:bodyPr>
          <a:lstStyle/>
          <a:p>
            <a:r>
              <a:rPr lang="en-IN" dirty="0"/>
              <a:t>These outcomes are specific to a program in addition to NBA defined POs, namely, Civil, Mechanical, Chemical, Computer science etc.,(2-4)</a:t>
            </a:r>
          </a:p>
          <a:p>
            <a:pPr fontAlgn="t"/>
            <a:endParaRPr lang="en-US" dirty="0"/>
          </a:p>
          <a:p>
            <a:pPr marL="82296" indent="0" fontAlgn="t">
              <a:buNone/>
            </a:pPr>
            <a:r>
              <a:rPr lang="en-US" b="1" dirty="0"/>
              <a:t>ELECTRICAL &amp; ELECTRONICS ENGINEERING</a:t>
            </a:r>
            <a:endParaRPr lang="en-US" dirty="0"/>
          </a:p>
          <a:p>
            <a:pPr marL="82296" indent="0" fontAlgn="t">
              <a:buNone/>
            </a:pPr>
            <a:r>
              <a:rPr lang="en-US" dirty="0"/>
              <a:t>At the end of the program, students will have the ability to:</a:t>
            </a:r>
          </a:p>
          <a:p>
            <a:pPr marL="82296" indent="0" fontAlgn="t">
              <a:buNone/>
            </a:pPr>
            <a:r>
              <a:rPr lang="en-US" b="1" dirty="0"/>
              <a:t>PSO1</a:t>
            </a:r>
            <a:endParaRPr lang="en-US" dirty="0"/>
          </a:p>
          <a:p>
            <a:pPr fontAlgn="t"/>
            <a:r>
              <a:rPr lang="en-US" dirty="0"/>
              <a:t>Develop models, analyze and assess the performance of different types of generation, transmission, distribution and protection mechanisms in power systems.</a:t>
            </a:r>
          </a:p>
          <a:p>
            <a:pPr marL="82296" indent="0" fontAlgn="t">
              <a:buNone/>
            </a:pPr>
            <a:r>
              <a:rPr lang="en-US" b="1" dirty="0"/>
              <a:t>PSO2</a:t>
            </a:r>
            <a:endParaRPr lang="en-US" dirty="0"/>
          </a:p>
          <a:p>
            <a:pPr fontAlgn="t"/>
            <a:r>
              <a:rPr lang="en-US" dirty="0"/>
              <a:t>Design, develop, analyze and test electrical and electronics systems; deploy control strategies for power electronics related and other applications.</a:t>
            </a:r>
          </a:p>
          <a:p>
            <a:pPr marL="82296" indent="0" fontAlgn="t">
              <a:buNone/>
            </a:pPr>
            <a:r>
              <a:rPr lang="en-US" b="1" dirty="0"/>
              <a:t>PSO3</a:t>
            </a:r>
            <a:endParaRPr lang="en-US" dirty="0"/>
          </a:p>
          <a:p>
            <a:pPr fontAlgn="t"/>
            <a:r>
              <a:rPr lang="en-US" dirty="0"/>
              <a:t>Measure, analyze, model and control the behavior of electrical quantities associated with constituents of energy or allied systems.</a:t>
            </a:r>
          </a:p>
        </p:txBody>
      </p:sp>
    </p:spTree>
    <p:extLst>
      <p:ext uri="{BB962C8B-B14F-4D97-AF65-F5344CB8AC3E}">
        <p14:creationId xmlns:p14="http://schemas.microsoft.com/office/powerpoint/2010/main" val="111371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0"/>
            <a:ext cx="8763000" cy="671810"/>
          </a:xfrm>
        </p:spPr>
        <p:txBody>
          <a:bodyPr>
            <a:normAutofit/>
          </a:bodyPr>
          <a:lstStyle/>
          <a:p>
            <a:r>
              <a:rPr lang="en-US" sz="2600" dirty="0">
                <a:solidFill>
                  <a:srgbClr val="FF0000"/>
                </a:solidFill>
                <a:latin typeface="Arial Black" panose="020B0A04020102020204" pitchFamily="34" charset="0"/>
              </a:rPr>
              <a:t>Do’s and Don'ts</a:t>
            </a:r>
            <a:endParaRPr lang="en-IN" sz="2600" dirty="0">
              <a:solidFill>
                <a:srgbClr val="FF0000"/>
              </a:solidFill>
              <a:latin typeface="Arial Black" panose="020B0A04020102020204" pitchFamily="34" charset="0"/>
            </a:endParaRPr>
          </a:p>
        </p:txBody>
      </p:sp>
      <p:sp>
        <p:nvSpPr>
          <p:cNvPr id="3" name="Subtitle 2"/>
          <p:cNvSpPr>
            <a:spLocks noGrp="1"/>
          </p:cNvSpPr>
          <p:nvPr>
            <p:ph type="subTitle" idx="1"/>
          </p:nvPr>
        </p:nvSpPr>
        <p:spPr>
          <a:xfrm>
            <a:off x="1143000" y="1447800"/>
            <a:ext cx="8763000" cy="564952"/>
          </a:xfrm>
        </p:spPr>
        <p:txBody>
          <a:bodyPr anchor="ctr">
            <a:normAutofit/>
          </a:bodyPr>
          <a:lstStyle/>
          <a:p>
            <a:r>
              <a:rPr lang="en-US" dirty="0">
                <a:solidFill>
                  <a:srgbClr val="7030A0"/>
                </a:solidFill>
                <a:latin typeface="Arial Black" panose="020B0A04020102020204" pitchFamily="34" charset="0"/>
              </a:rPr>
              <a:t>Programme Specific Outcomes</a:t>
            </a:r>
            <a:endParaRPr lang="en-IN" dirty="0">
              <a:solidFill>
                <a:srgbClr val="7030A0"/>
              </a:solidFill>
              <a:latin typeface="Arial Black" panose="020B0A04020102020204" pitchFamily="34" charset="0"/>
            </a:endParaRPr>
          </a:p>
        </p:txBody>
      </p:sp>
      <p:sp>
        <p:nvSpPr>
          <p:cNvPr id="4" name="TextBox 3"/>
          <p:cNvSpPr txBox="1"/>
          <p:nvPr/>
        </p:nvSpPr>
        <p:spPr>
          <a:xfrm>
            <a:off x="1143000" y="1828800"/>
            <a:ext cx="8763000" cy="3693319"/>
          </a:xfrm>
          <a:prstGeom prst="rect">
            <a:avLst/>
          </a:prstGeom>
          <a:noFill/>
        </p:spPr>
        <p:txBody>
          <a:bodyPr wrap="square" rtlCol="0">
            <a:spAutoFit/>
          </a:bodyPr>
          <a:lstStyle/>
          <a:p>
            <a:pPr>
              <a:lnSpc>
                <a:spcPct val="150000"/>
              </a:lnSpc>
            </a:pPr>
            <a:r>
              <a:rPr lang="en-IN" sz="2600" dirty="0">
                <a:solidFill>
                  <a:srgbClr val="0000FF"/>
                </a:solidFill>
                <a:latin typeface="Tw Cen MT Condensed Extra Bold" panose="020B0803020202020204" pitchFamily="34" charset="0"/>
              </a:rPr>
              <a:t>•Beyond POs </a:t>
            </a:r>
          </a:p>
          <a:p>
            <a:pPr>
              <a:lnSpc>
                <a:spcPct val="150000"/>
              </a:lnSpc>
            </a:pPr>
            <a:r>
              <a:rPr lang="en-IN" sz="2600" dirty="0">
                <a:solidFill>
                  <a:srgbClr val="0000FF"/>
                </a:solidFill>
                <a:latin typeface="Tw Cen MT Condensed Extra Bold" panose="020B0803020202020204" pitchFamily="34" charset="0"/>
              </a:rPr>
              <a:t>•Specific to the particular program </a:t>
            </a:r>
          </a:p>
          <a:p>
            <a:pPr>
              <a:lnSpc>
                <a:spcPct val="150000"/>
              </a:lnSpc>
            </a:pPr>
            <a:r>
              <a:rPr lang="en-IN" sz="2600" dirty="0">
                <a:solidFill>
                  <a:srgbClr val="0000FF"/>
                </a:solidFill>
                <a:latin typeface="Tw Cen MT Condensed Extra Bold" panose="020B0803020202020204" pitchFamily="34" charset="0"/>
              </a:rPr>
              <a:t>•2 to 4 in number </a:t>
            </a:r>
          </a:p>
          <a:p>
            <a:pPr>
              <a:lnSpc>
                <a:spcPct val="150000"/>
              </a:lnSpc>
            </a:pPr>
            <a:r>
              <a:rPr lang="en-IN" sz="2600" dirty="0">
                <a:solidFill>
                  <a:srgbClr val="0000FF"/>
                </a:solidFill>
                <a:latin typeface="Tw Cen MT Condensed Extra Bold" panose="020B0803020202020204" pitchFamily="34" charset="0"/>
              </a:rPr>
              <a:t>•Must have a process for arriving at them </a:t>
            </a:r>
          </a:p>
          <a:p>
            <a:pPr>
              <a:lnSpc>
                <a:spcPct val="150000"/>
              </a:lnSpc>
            </a:pPr>
            <a:r>
              <a:rPr lang="en-IN" sz="2600" dirty="0">
                <a:solidFill>
                  <a:srgbClr val="0000FF"/>
                </a:solidFill>
                <a:latin typeface="Tw Cen MT Condensed Extra Bold" panose="020B0803020202020204" pitchFamily="34" charset="0"/>
              </a:rPr>
              <a:t>•Program Curriculum and other activities during the program must help the achievement of PSOs as with POs! </a:t>
            </a:r>
          </a:p>
        </p:txBody>
      </p:sp>
    </p:spTree>
    <p:extLst>
      <p:ext uri="{BB962C8B-B14F-4D97-AF65-F5344CB8AC3E}">
        <p14:creationId xmlns:p14="http://schemas.microsoft.com/office/powerpoint/2010/main" val="156229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 </a:t>
            </a:r>
            <a:r>
              <a:rPr lang="en-US"/>
              <a:t>Not Exactly PSOs</a:t>
            </a:r>
            <a:endParaRPr lang="en-IN" dirty="0"/>
          </a:p>
        </p:txBody>
      </p:sp>
      <p:graphicFrame>
        <p:nvGraphicFramePr>
          <p:cNvPr id="5" name="Content Placeholder 4"/>
          <p:cNvGraphicFramePr>
            <a:graphicFrameLocks noGrp="1"/>
          </p:cNvGraphicFramePr>
          <p:nvPr>
            <p:ph idx="1"/>
            <p:extLst/>
          </p:nvPr>
        </p:nvGraphicFramePr>
        <p:xfrm>
          <a:off x="1295400" y="1752600"/>
          <a:ext cx="7772400" cy="3867150"/>
        </p:xfrm>
        <a:graphic>
          <a:graphicData uri="http://schemas.openxmlformats.org/drawingml/2006/table">
            <a:tbl>
              <a:tblPr firstRow="1" firstCol="1" bandRow="1"/>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838200">
                <a:tc>
                  <a:txBody>
                    <a:bodyPr/>
                    <a:lstStyle/>
                    <a:p>
                      <a:pPr>
                        <a:lnSpc>
                          <a:spcPct val="115000"/>
                        </a:lnSpc>
                        <a:spcAft>
                          <a:spcPts val="12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PSO</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r>
                        <a:rPr kumimoji="0" lang="en-US" sz="1800" kern="1200" dirty="0">
                          <a:solidFill>
                            <a:schemeClr val="tx1"/>
                          </a:solidFill>
                          <a:effectLst/>
                          <a:latin typeface="+mn-lt"/>
                          <a:ea typeface="+mn-ea"/>
                          <a:cs typeface="+mn-cs"/>
                        </a:rPr>
                        <a:t>Analyze and develop solutions to work in interdisciplinary projects. </a:t>
                      </a:r>
                      <a:endParaRPr kumimoji="0" lang="en-IN"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9650">
                <a:tc>
                  <a:txBody>
                    <a:bodyPr/>
                    <a:lstStyle/>
                    <a:p>
                      <a:pPr>
                        <a:lnSpc>
                          <a:spcPct val="115000"/>
                        </a:lnSpc>
                        <a:spcAft>
                          <a:spcPts val="10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PSO</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r>
                        <a:rPr kumimoji="0" lang="en-US" sz="1800" kern="1200" dirty="0">
                          <a:solidFill>
                            <a:schemeClr val="tx1"/>
                          </a:solidFill>
                          <a:effectLst/>
                          <a:latin typeface="+mn-lt"/>
                          <a:ea typeface="+mn-ea"/>
                          <a:cs typeface="+mn-cs"/>
                        </a:rPr>
                        <a:t>Solve engineering problems using modern tools and techniques. </a:t>
                      </a:r>
                      <a:r>
                        <a:rPr kumimoji="0" lang="en-IN" sz="1800"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9650">
                <a:tc>
                  <a:txBody>
                    <a:bodyPr/>
                    <a:lstStyle/>
                    <a:p>
                      <a:pPr>
                        <a:lnSpc>
                          <a:spcPct val="115000"/>
                        </a:lnSpc>
                        <a:spcAft>
                          <a:spcPts val="10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PSO</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1000"/>
                        </a:spcAft>
                      </a:pPr>
                      <a:r>
                        <a:rPr kumimoji="0" lang="en-US" sz="1800" kern="1200" dirty="0">
                          <a:solidFill>
                            <a:schemeClr val="tx1"/>
                          </a:solidFill>
                          <a:effectLst/>
                          <a:latin typeface="+mn-lt"/>
                          <a:ea typeface="+mn-ea"/>
                          <a:cs typeface="+mn-cs"/>
                        </a:rPr>
                        <a:t>Acquire technological inputs and managerial skills to become successful Technocrats and Entrepreneurs.</a:t>
                      </a:r>
                      <a:endParaRPr kumimoji="0" lang="en-IN"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9650">
                <a:tc>
                  <a:txBody>
                    <a:bodyPr/>
                    <a:lstStyle/>
                    <a:p>
                      <a:pPr marL="0" algn="l" rtl="0" eaLnBrk="1" latinLnBrk="0" hangingPunct="1">
                        <a:lnSpc>
                          <a:spcPct val="115000"/>
                        </a:lnSpc>
                        <a:spcAft>
                          <a:spcPts val="1000"/>
                        </a:spcAft>
                      </a:pPr>
                      <a:r>
                        <a:rPr kumimoji="0" lang="en-US" sz="20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PSO</a:t>
                      </a:r>
                      <a:endParaRPr kumimoji="0" lang="en-IN" sz="20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r>
                        <a:rPr kumimoji="0" lang="en-US" sz="1800" kern="1200" dirty="0">
                          <a:solidFill>
                            <a:schemeClr val="tx1"/>
                          </a:solidFill>
                          <a:effectLst/>
                          <a:latin typeface="+mn-lt"/>
                          <a:ea typeface="+mn-ea"/>
                          <a:cs typeface="+mn-cs"/>
                        </a:rPr>
                        <a:t>Develop sustainable solutions for society with the knowledge of Project </a:t>
                      </a:r>
                      <a:r>
                        <a:rPr kumimoji="0" lang="en-IN" sz="1800" kern="1200" dirty="0">
                          <a:solidFill>
                            <a:schemeClr val="tx1"/>
                          </a:solidFill>
                          <a:effectLst/>
                          <a:latin typeface="+mn-lt"/>
                          <a:ea typeface="+mn-ea"/>
                          <a:cs typeface="+mn-cs"/>
                        </a:rPr>
                        <a:t>Management and Entrepreneurship Skills.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5720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 1-5</a:t>
            </a:r>
            <a:br>
              <a:rPr lang="en-IN" dirty="0"/>
            </a:br>
            <a:endParaRPr lang="en-IN" dirty="0"/>
          </a:p>
        </p:txBody>
      </p:sp>
      <p:sp>
        <p:nvSpPr>
          <p:cNvPr id="3" name="Content Placeholder 2"/>
          <p:cNvSpPr>
            <a:spLocks noGrp="1"/>
          </p:cNvSpPr>
          <p:nvPr>
            <p:ph idx="1"/>
          </p:nvPr>
        </p:nvSpPr>
        <p:spPr>
          <a:xfrm>
            <a:off x="1143000" y="838200"/>
            <a:ext cx="8535162" cy="6019800"/>
          </a:xfrm>
        </p:spPr>
        <p:txBody>
          <a:bodyPr>
            <a:normAutofit fontScale="25000" lnSpcReduction="20000"/>
          </a:bodyPr>
          <a:lstStyle/>
          <a:p>
            <a:endParaRPr lang="en-IN" dirty="0"/>
          </a:p>
          <a:p>
            <a:pPr algn="just"/>
            <a:r>
              <a:rPr lang="en-IN" sz="7400" dirty="0" err="1"/>
              <a:t>POl.</a:t>
            </a:r>
            <a:r>
              <a:rPr lang="en-IN" sz="7400" dirty="0"/>
              <a:t> </a:t>
            </a:r>
            <a:r>
              <a:rPr lang="en-IN" sz="7400" dirty="0">
                <a:solidFill>
                  <a:srgbClr val="FF0000"/>
                </a:solidFill>
              </a:rPr>
              <a:t>Engineering knowledge</a:t>
            </a:r>
            <a:r>
              <a:rPr lang="en-IN" sz="7400" dirty="0"/>
              <a:t>: Apply the knowledge of mathematics, science, engineering fundamentals, and engineering. specialization to the solution of </a:t>
            </a:r>
            <a:r>
              <a:rPr lang="en-IN" sz="7400" dirty="0">
                <a:solidFill>
                  <a:srgbClr val="FF0000"/>
                </a:solidFill>
              </a:rPr>
              <a:t>complex engineering problems.</a:t>
            </a:r>
          </a:p>
          <a:p>
            <a:pPr algn="just"/>
            <a:endParaRPr lang="en-IN" sz="7400" dirty="0"/>
          </a:p>
          <a:p>
            <a:pPr algn="just"/>
            <a:r>
              <a:rPr lang="en-IN" sz="7400" dirty="0"/>
              <a:t>PO2. </a:t>
            </a:r>
            <a:r>
              <a:rPr lang="en-IN" sz="7400" dirty="0">
                <a:solidFill>
                  <a:srgbClr val="FF0000"/>
                </a:solidFill>
              </a:rPr>
              <a:t>Problem  analysis</a:t>
            </a:r>
            <a:r>
              <a:rPr lang="en-IN" sz="7400" dirty="0"/>
              <a:t>: Identify, formulate, review research literature, and </a:t>
            </a:r>
            <a:r>
              <a:rPr lang="en-IN" sz="7400" dirty="0" err="1"/>
              <a:t>analyze</a:t>
            </a:r>
            <a:r>
              <a:rPr lang="en-IN" sz="7400" dirty="0"/>
              <a:t> </a:t>
            </a:r>
            <a:r>
              <a:rPr lang="en-IN" sz="7400" dirty="0">
                <a:solidFill>
                  <a:srgbClr val="FF0000"/>
                </a:solidFill>
              </a:rPr>
              <a:t>complex engineering problems </a:t>
            </a:r>
            <a:r>
              <a:rPr lang="en-IN" sz="7400" dirty="0"/>
              <a:t>reaching substantiated conclusions using first principles of mathematics, natural sciences, and engineering sciences. </a:t>
            </a:r>
          </a:p>
          <a:p>
            <a:pPr algn="just"/>
            <a:endParaRPr lang="en-IN" sz="7400" dirty="0"/>
          </a:p>
          <a:p>
            <a:pPr algn="just"/>
            <a:r>
              <a:rPr lang="en-US" sz="7400" dirty="0"/>
              <a:t>PO 3 </a:t>
            </a:r>
            <a:r>
              <a:rPr lang="en-US" sz="7400" dirty="0">
                <a:solidFill>
                  <a:srgbClr val="FF0000"/>
                </a:solidFill>
              </a:rPr>
              <a:t>Design/development of solutions</a:t>
            </a:r>
            <a:r>
              <a:rPr lang="en-US" sz="7400" dirty="0"/>
              <a:t>: Design solutions for </a:t>
            </a:r>
            <a:r>
              <a:rPr lang="en-US" sz="7400" dirty="0">
                <a:solidFill>
                  <a:srgbClr val="FF0000"/>
                </a:solidFill>
              </a:rPr>
              <a:t>complex engineering problems</a:t>
            </a:r>
            <a:r>
              <a:rPr lang="en-US" sz="7400" dirty="0"/>
              <a:t> and design system components, processes to meet the specifications with consideration for the public health and safety, and the cultural, societal, and environmental considerations.</a:t>
            </a:r>
          </a:p>
          <a:p>
            <a:pPr algn="just"/>
            <a:endParaRPr lang="en-US" sz="7400" dirty="0"/>
          </a:p>
          <a:p>
            <a:pPr algn="just"/>
            <a:r>
              <a:rPr lang="en-US" sz="8000" b="1" dirty="0">
                <a:solidFill>
                  <a:srgbClr val="660066"/>
                </a:solidFill>
                <a:latin typeface="Times New Roman" panose="02020603050405020304" pitchFamily="18" charset="0"/>
                <a:cs typeface="Times New Roman" panose="02020603050405020304" pitchFamily="18" charset="0"/>
              </a:rPr>
              <a:t>Conduct Investigations of </a:t>
            </a:r>
            <a:r>
              <a:rPr lang="en-US" sz="8000" b="1" dirty="0">
                <a:solidFill>
                  <a:srgbClr val="FF0000"/>
                </a:solidFill>
                <a:latin typeface="Times New Roman" panose="02020603050405020304" pitchFamily="18" charset="0"/>
                <a:cs typeface="Times New Roman" panose="02020603050405020304" pitchFamily="18" charset="0"/>
              </a:rPr>
              <a:t>Complex Problems</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a:p>
            <a:pPr algn="just"/>
            <a:r>
              <a:rPr lang="en-US" sz="8000" b="1" dirty="0">
                <a:solidFill>
                  <a:srgbClr val="CC3300"/>
                </a:solidFill>
                <a:latin typeface="Times New Roman" panose="02020603050405020304" pitchFamily="18" charset="0"/>
                <a:cs typeface="Times New Roman" panose="02020603050405020304" pitchFamily="18" charset="0"/>
              </a:rPr>
              <a:t>Modern Tool Usage</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to </a:t>
            </a:r>
            <a:r>
              <a:rPr lang="en-US" sz="8000" dirty="0">
                <a:solidFill>
                  <a:srgbClr val="FF0000"/>
                </a:solidFill>
                <a:latin typeface="Times New Roman" panose="02020603050405020304" pitchFamily="18" charset="0"/>
                <a:cs typeface="Times New Roman" panose="02020603050405020304" pitchFamily="18" charset="0"/>
              </a:rPr>
              <a:t>complex engineering activities </a:t>
            </a:r>
            <a:r>
              <a:rPr lang="en-US" sz="8000" dirty="0">
                <a:latin typeface="Times New Roman" panose="02020603050405020304" pitchFamily="18" charset="0"/>
                <a:cs typeface="Times New Roman" panose="02020603050405020304" pitchFamily="18" charset="0"/>
              </a:rPr>
              <a:t>with an understanding of the limitations</a:t>
            </a:r>
            <a:r>
              <a:rPr lang="en-US" sz="8000" dirty="0">
                <a:solidFill>
                  <a:srgbClr val="0000FF"/>
                </a:solidFill>
                <a:latin typeface="Times New Roman" panose="02020603050405020304" pitchFamily="18" charset="0"/>
                <a:cs typeface="Times New Roman" panose="02020603050405020304" pitchFamily="18" charset="0"/>
              </a:rPr>
              <a:t>.</a:t>
            </a:r>
          </a:p>
          <a:p>
            <a:pPr algn="just"/>
            <a:endParaRPr lang="en-IN" sz="7400" dirty="0"/>
          </a:p>
          <a:p>
            <a:pPr marL="82296" indent="0" algn="just">
              <a:buNone/>
            </a:pPr>
            <a:endParaRPr lang="en-IN" sz="4100" dirty="0"/>
          </a:p>
          <a:p>
            <a:pPr marL="82296" indent="0" algn="just">
              <a:buNone/>
            </a:pPr>
            <a:r>
              <a:rPr lang="en-IN" sz="4100" dirty="0"/>
              <a:t> </a:t>
            </a:r>
          </a:p>
        </p:txBody>
      </p:sp>
    </p:spTree>
    <p:extLst>
      <p:ext uri="{BB962C8B-B14F-4D97-AF65-F5344CB8AC3E}">
        <p14:creationId xmlns:p14="http://schemas.microsoft.com/office/powerpoint/2010/main" val="101430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Complex</a:t>
            </a:r>
            <a:r>
              <a:rPr lang="en-US" sz="4400" spc="2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4400" spc="4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Problem-CEP</a:t>
            </a:r>
            <a:br>
              <a:rPr lang="en-IN" sz="14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p:cNvSpPr>
            <a:spLocks noGrp="1"/>
          </p:cNvSpPr>
          <p:nvPr>
            <p:ph idx="1"/>
          </p:nvPr>
        </p:nvSpPr>
        <p:spPr>
          <a:xfrm>
            <a:off x="1066800" y="1066800"/>
            <a:ext cx="8826690" cy="5767316"/>
          </a:xfrm>
        </p:spPr>
        <p:txBody>
          <a:bodyPr>
            <a:normAutofit fontScale="92500" lnSpcReduction="10000"/>
          </a:bodyPr>
          <a:lstStyle/>
          <a:p>
            <a:pPr>
              <a:lnSpc>
                <a:spcPts val="750"/>
              </a:lnSpc>
              <a:spcBef>
                <a:spcPts val="2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0520" indent="0" algn="just">
              <a:lnSpc>
                <a:spcPct val="10700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1.</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kind</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generally</a:t>
            </a:r>
            <a:r>
              <a:rPr lang="en-US" spc="2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encountered</a:t>
            </a:r>
            <a:r>
              <a:rPr lang="en-US" spc="4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the ends</a:t>
            </a:r>
            <a:r>
              <a:rPr lang="en-US"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text</a:t>
            </a:r>
            <a:r>
              <a:rPr lang="en-US"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book</a:t>
            </a:r>
            <a:r>
              <a:rPr lang="en-US"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chapters.</a:t>
            </a:r>
            <a:r>
              <a:rPr lang="en-US"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often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test</a:t>
            </a:r>
            <a:r>
              <a:rPr lang="en-US"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if 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contents</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8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understood)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54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are</a:t>
            </a:r>
            <a:r>
              <a:rPr lang="en-US" spc="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that</a:t>
            </a:r>
            <a:r>
              <a:rPr lang="en-US" spc="10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Bef>
                <a:spcPts val="320"/>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completely</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r>
              <a:rPr lang="en-US" spc="30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and</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leave</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least</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few*</a:t>
            </a:r>
            <a:r>
              <a:rPr lang="en-US" spc="2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choices for</a:t>
            </a:r>
            <a:r>
              <a:rPr lang="en-US"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student</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make.</a:t>
            </a:r>
          </a:p>
          <a:p>
            <a:pPr marL="0" indent="0" algn="just">
              <a:lnSpc>
                <a:spcPct val="106000"/>
              </a:lnSpc>
              <a:spcBef>
                <a:spcPts val="320"/>
              </a:spcBef>
              <a:spcAft>
                <a:spcPts val="0"/>
              </a:spcAft>
              <a:buNone/>
            </a:pP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8140" indent="0" algn="just">
              <a:lnSpc>
                <a:spcPct val="107000"/>
              </a:lnSpc>
              <a:spcBef>
                <a:spcPts val="45"/>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3. Problems</a:t>
            </a:r>
            <a:r>
              <a:rPr lang="en-US" spc="2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may</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require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use</a:t>
            </a:r>
            <a:r>
              <a:rPr lang="en-US"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laws</a:t>
            </a:r>
            <a:r>
              <a:rPr lang="en-US"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physics,</a:t>
            </a:r>
            <a:r>
              <a:rPr lang="en-US" spc="2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or bring</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some</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mathematical</a:t>
            </a:r>
            <a:r>
              <a:rPr lang="en-US" spc="4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tools</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 problem</a:t>
            </a:r>
            <a:r>
              <a:rPr lang="en-US"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can</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632200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8229600" cy="685800"/>
          </a:xfrm>
        </p:spPr>
        <p:txBody>
          <a:bodyPr>
            <a:normAutofit fontScale="90000"/>
          </a:bodyPr>
          <a:lstStyle/>
          <a:p>
            <a:pPr lvl="0"/>
            <a:r>
              <a:rPr lang="en-US" sz="3600" b="1" dirty="0"/>
              <a:t>Structure of Course Outcomes</a:t>
            </a:r>
            <a:r>
              <a:rPr lang="en-US" b="1" dirty="0"/>
              <a:t>:</a:t>
            </a:r>
            <a:br>
              <a:rPr lang="en-IN" dirty="0"/>
            </a:br>
            <a:endParaRPr lang="en-IN" dirty="0"/>
          </a:p>
        </p:txBody>
      </p:sp>
      <p:sp>
        <p:nvSpPr>
          <p:cNvPr id="3" name="Content Placeholder 2"/>
          <p:cNvSpPr>
            <a:spLocks noGrp="1"/>
          </p:cNvSpPr>
          <p:nvPr>
            <p:ph idx="1"/>
          </p:nvPr>
        </p:nvSpPr>
        <p:spPr>
          <a:xfrm>
            <a:off x="1143004" y="914400"/>
            <a:ext cx="8535162" cy="5334000"/>
          </a:xfrm>
        </p:spPr>
        <p:txBody>
          <a:bodyPr>
            <a:normAutofit fontScale="92500"/>
          </a:bodyPr>
          <a:lstStyle/>
          <a:p>
            <a:pPr marL="82296" indent="0">
              <a:buNone/>
            </a:pPr>
            <a:r>
              <a:rPr lang="en-US" sz="2800" dirty="0">
                <a:solidFill>
                  <a:srgbClr val="FF0000"/>
                </a:solidFill>
              </a:rPr>
              <a:t>Course Outcome statement may be broken down into two main components</a:t>
            </a:r>
            <a:r>
              <a:rPr lang="en-US" sz="2800" dirty="0"/>
              <a:t>: </a:t>
            </a:r>
            <a:endParaRPr lang="en-IN" sz="2800" dirty="0"/>
          </a:p>
          <a:p>
            <a:pPr lvl="0"/>
            <a:r>
              <a:rPr lang="en-US" sz="2800" b="1" dirty="0"/>
              <a:t>An action word</a:t>
            </a:r>
            <a:r>
              <a:rPr lang="en-US" sz="2800" dirty="0"/>
              <a:t> that identifies the performance to be demonstrated; </a:t>
            </a:r>
            <a:endParaRPr lang="en-IN" sz="2800" dirty="0"/>
          </a:p>
          <a:p>
            <a:pPr lvl="0"/>
            <a:r>
              <a:rPr lang="en-US" sz="2800" b="1" dirty="0"/>
              <a:t>Learning statement</a:t>
            </a:r>
            <a:r>
              <a:rPr lang="en-US" sz="2800" dirty="0"/>
              <a:t> that specifies what learning will be demonstrated in the performance; </a:t>
            </a:r>
          </a:p>
          <a:p>
            <a:pPr marL="82296" indent="0">
              <a:buNone/>
            </a:pPr>
            <a:endParaRPr lang="en-IN" sz="2800" dirty="0">
              <a:solidFill>
                <a:srgbClr val="FF0000"/>
              </a:solidFill>
            </a:endParaRPr>
          </a:p>
          <a:p>
            <a:pPr marL="82296" indent="0">
              <a:buNone/>
            </a:pPr>
            <a:r>
              <a:rPr lang="en-IN" sz="2800" dirty="0">
                <a:solidFill>
                  <a:srgbClr val="FF0000"/>
                </a:solidFill>
              </a:rPr>
              <a:t>Examples of good action words to include in course outcome statements</a:t>
            </a:r>
            <a:r>
              <a:rPr lang="en-IN" sz="2800" dirty="0"/>
              <a:t>: </a:t>
            </a:r>
            <a:endParaRPr lang="en-US" sz="2800" dirty="0"/>
          </a:p>
          <a:p>
            <a:r>
              <a:rPr lang="en-IN" sz="2800" dirty="0"/>
              <a:t>Compile, identify, create, plan, revise, </a:t>
            </a:r>
            <a:r>
              <a:rPr lang="en-IN" sz="2800" dirty="0" err="1"/>
              <a:t>analyze</a:t>
            </a:r>
            <a:r>
              <a:rPr lang="en-IN" sz="2800" dirty="0"/>
              <a:t>, design, select, utilize, apply, demonstrate, prepare, use, compute, discuss, predict, assess, compare, rate, critique, outline, or evaluate </a:t>
            </a:r>
            <a:endParaRPr lang="en-US" sz="2800" dirty="0"/>
          </a:p>
          <a:p>
            <a:pPr lvl="0"/>
            <a:endParaRPr lang="en-IN" sz="2800" dirty="0"/>
          </a:p>
          <a:p>
            <a:endParaRPr lang="en-IN" dirty="0"/>
          </a:p>
        </p:txBody>
      </p:sp>
    </p:spTree>
    <p:extLst>
      <p:ext uri="{BB962C8B-B14F-4D97-AF65-F5344CB8AC3E}">
        <p14:creationId xmlns:p14="http://schemas.microsoft.com/office/powerpoint/2010/main" val="1277640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609600"/>
          </a:xfrm>
        </p:spPr>
        <p:txBody>
          <a:bodyPr>
            <a:normAutofit fontScale="90000"/>
          </a:bodyPr>
          <a:lstStyle/>
          <a:p>
            <a:pPr>
              <a:lnSpc>
                <a:spcPct val="115000"/>
              </a:lnSpc>
              <a:spcAft>
                <a:spcPts val="0"/>
              </a:spcAft>
            </a:pPr>
            <a:r>
              <a:rPr lang="en-US" sz="31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Title: Strength of Materials</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Text Box 4"/>
          <p:cNvSpPr txBox="1">
            <a:spLocks noGrp="1"/>
          </p:cNvSpPr>
          <p:nvPr>
            <p:ph idx="1"/>
          </p:nvPr>
        </p:nvSpPr>
        <p:spPr>
          <a:xfrm>
            <a:off x="990604" y="762000"/>
            <a:ext cx="8686800" cy="6019800"/>
          </a:xfrm>
          <a:prstGeom prst="rect">
            <a:avLst/>
          </a:prstGeom>
          <a:noFill/>
          <a:ln>
            <a:solidFill>
              <a:schemeClr val="accent5">
                <a:lumMod val="60000"/>
                <a:lumOff val="4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Outcomes: </a:t>
            </a:r>
            <a:r>
              <a:rPr lang="en-US" sz="2400" b="1" u="sng" dirty="0">
                <a:solidFill>
                  <a:srgbClr val="00B050"/>
                </a:solidFill>
                <a:effectLst/>
                <a:latin typeface="Cambria" panose="02040503050406030204" pitchFamily="18" charset="0"/>
                <a:ea typeface="Calibri" panose="020F0502020204030204" pitchFamily="34" charset="0"/>
                <a:cs typeface="Times New Roman" panose="02020603050405020304" pitchFamily="18" charset="0"/>
              </a:rPr>
              <a:t>Example</a:t>
            </a:r>
            <a:endParaRPr lang="en-IN"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the end of the course, student is able to: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u="sng" dirty="0">
                <a:effectLst/>
                <a:latin typeface="Cambria" panose="02040503050406030204" pitchFamily="18" charset="0"/>
                <a:ea typeface="Calibri" panose="020F0502020204030204" pitchFamily="34" charset="0"/>
                <a:cs typeface="Times New Roman" panose="02020603050405020304" pitchFamily="18" charset="0"/>
              </a:rPr>
              <a:t>Apply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laws of physics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eg</a:t>
            </a:r>
            <a:r>
              <a:rPr lang="en-US" sz="2400" dirty="0">
                <a:effectLst/>
                <a:latin typeface="Cambria" panose="02040503050406030204" pitchFamily="18" charset="0"/>
                <a:ea typeface="Calibri" panose="020F0502020204030204" pitchFamily="34" charset="0"/>
                <a:cs typeface="Times New Roman" panose="02020603050405020304" pitchFamily="18" charset="0"/>
              </a:rPr>
              <a:t>..Hook’s law, etc.,) to compute different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types of response (stress and deformation) </a:t>
            </a:r>
            <a:r>
              <a:rPr lang="en-US" sz="2400" dirty="0">
                <a:effectLst/>
                <a:latin typeface="Cambria" panose="02040503050406030204" pitchFamily="18" charset="0"/>
                <a:ea typeface="Calibri" panose="020F0502020204030204" pitchFamily="34" charset="0"/>
                <a:cs typeface="Times New Roman" panose="02020603050405020304" pitchFamily="18" charset="0"/>
              </a:rPr>
              <a:t>in the given materials. (PO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err="1">
                <a:effectLst/>
                <a:latin typeface="Cambria" panose="02040503050406030204" pitchFamily="18" charset="0"/>
                <a:ea typeface="Calibri" panose="020F0502020204030204" pitchFamily="34" charset="0"/>
                <a:cs typeface="Times New Roman" panose="02020603050405020304" pitchFamily="18" charset="0"/>
              </a:rPr>
              <a:t>Analyse</a:t>
            </a:r>
            <a:r>
              <a:rPr lang="en-US" sz="2400" b="1" dirty="0">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structural elements for different force systems to compute design parameters (BM and SF) (PO2)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Design </a:t>
            </a:r>
            <a:r>
              <a:rPr lang="en-US" sz="2400" dirty="0">
                <a:effectLst/>
                <a:latin typeface="Cambria" panose="02040503050406030204" pitchFamily="18" charset="0"/>
                <a:ea typeface="Calibri" panose="020F0502020204030204" pitchFamily="34" charset="0"/>
                <a:cs typeface="Times New Roman" panose="02020603050405020304" pitchFamily="18" charset="0"/>
              </a:rPr>
              <a:t>compression elements using engineering principles to resist any given loads. (PO3)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Conduct </a:t>
            </a:r>
            <a:r>
              <a:rPr lang="en-US" sz="2400" dirty="0">
                <a:effectLst/>
                <a:latin typeface="Cambria" panose="02040503050406030204" pitchFamily="18" charset="0"/>
                <a:ea typeface="Calibri" panose="020F0502020204030204" pitchFamily="34" charset="0"/>
                <a:cs typeface="Times New Roman" panose="02020603050405020304" pitchFamily="18" charset="0"/>
              </a:rPr>
              <a:t>experiments to validate physical behaviour of materials/components.(PO4)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Prepare </a:t>
            </a:r>
            <a:r>
              <a:rPr lang="en-US" sz="2400" dirty="0">
                <a:effectLst/>
                <a:latin typeface="Cambria" panose="02040503050406030204" pitchFamily="18" charset="0"/>
                <a:ea typeface="Calibri" panose="020F0502020204030204" pitchFamily="34" charset="0"/>
                <a:cs typeface="Times New Roman" panose="02020603050405020304" pitchFamily="18" charset="0"/>
              </a:rPr>
              <a:t>laboratory reports on interpretation of experimental results (P10)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86604" y="1314212"/>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C00000"/>
                </a:solidFill>
              </a:rPr>
              <a:t>Action Verb</a:t>
            </a:r>
          </a:p>
        </p:txBody>
      </p:sp>
      <p:cxnSp>
        <p:nvCxnSpPr>
          <p:cNvPr id="7" name="Straight Arrow Connector 6"/>
          <p:cNvCxnSpPr/>
          <p:nvPr/>
        </p:nvCxnSpPr>
        <p:spPr>
          <a:xfrm flipH="1">
            <a:off x="2362200" y="1650104"/>
            <a:ext cx="48006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48404" y="25908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4" y="2743200"/>
            <a:ext cx="220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C00000"/>
                </a:solidFill>
              </a:rPr>
              <a:t>Learning Statement</a:t>
            </a:r>
          </a:p>
        </p:txBody>
      </p:sp>
    </p:spTree>
    <p:extLst>
      <p:ext uri="{BB962C8B-B14F-4D97-AF65-F5344CB8AC3E}">
        <p14:creationId xmlns:p14="http://schemas.microsoft.com/office/powerpoint/2010/main" val="2529169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096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sp>
        <p:nvSpPr>
          <p:cNvPr id="3" name="Subtitle 2"/>
          <p:cNvSpPr>
            <a:spLocks noGrp="1"/>
          </p:cNvSpPr>
          <p:nvPr>
            <p:ph type="subTitle" idx="1"/>
          </p:nvPr>
        </p:nvSpPr>
        <p:spPr>
          <a:xfrm>
            <a:off x="1295400" y="1066800"/>
            <a:ext cx="8305800" cy="3276600"/>
          </a:xfrm>
        </p:spPr>
        <p:txBody>
          <a:bodyPr anchor="ctr">
            <a:noAutofit/>
          </a:bodyPr>
          <a:lstStyle/>
          <a:p>
            <a:pPr marL="484632" indent="-457200" algn="just">
              <a:spcAft>
                <a:spcPts val="600"/>
              </a:spcAf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Each CO can be identified to address a subset of POs</a:t>
            </a:r>
          </a:p>
          <a:p>
            <a:pPr marL="484632" indent="-457200" algn="just">
              <a:spcAft>
                <a:spcPts val="600"/>
              </a:spcAft>
              <a:buClr>
                <a:srgbClr val="0000FF"/>
              </a:buClr>
              <a:buFont typeface="Symbol" panose="05050102010706020507" pitchFamily="18" charset="2"/>
              <a:buChar char="·"/>
            </a:pPr>
            <a:r>
              <a:rPr lang="en-US" dirty="0">
                <a:solidFill>
                  <a:srgbClr val="FF00FF"/>
                </a:solidFill>
                <a:latin typeface="Times New Roman" panose="02020603050405020304" pitchFamily="18" charset="0"/>
                <a:cs typeface="Times New Roman" panose="02020603050405020304" pitchFamily="18" charset="0"/>
              </a:rPr>
              <a:t>Based on the number of COs and the sessions dedicated to them it is possible to identify the strength of mapping (1, 2 or 3) to POs</a:t>
            </a:r>
          </a:p>
          <a:p>
            <a:pPr marL="484632" indent="-457200" algn="just">
              <a:spcAft>
                <a:spcPts val="600"/>
              </a:spcAft>
              <a:buClr>
                <a:srgbClr val="0000FF"/>
              </a:buClr>
              <a:buFont typeface="Symbol" panose="05050102010706020507" pitchFamily="18" charset="2"/>
              <a:buChar char="·"/>
            </a:pPr>
            <a:r>
              <a:rPr lang="en-US" dirty="0">
                <a:solidFill>
                  <a:srgbClr val="800000"/>
                </a:solidFill>
                <a:latin typeface="Times New Roman" panose="02020603050405020304" pitchFamily="18" charset="0"/>
                <a:cs typeface="Times New Roman" panose="02020603050405020304" pitchFamily="18" charset="0"/>
              </a:rPr>
              <a:t>Based on these strengths of selected POs a CO matrix can be established.</a:t>
            </a:r>
          </a:p>
        </p:txBody>
      </p:sp>
    </p:spTree>
    <p:extLst>
      <p:ext uri="{BB962C8B-B14F-4D97-AF65-F5344CB8AC3E}">
        <p14:creationId xmlns:p14="http://schemas.microsoft.com/office/powerpoint/2010/main" val="241083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000" b="1" u="sng" dirty="0">
                <a:solidFill>
                  <a:srgbClr val="FF0000"/>
                </a:solidFill>
                <a:latin typeface="Bookman Old Style" panose="02050604050505020204" pitchFamily="18" charset="0"/>
                <a:ea typeface="Calibri" pitchFamily="34" charset="0"/>
                <a:cs typeface="Vrinda" pitchFamily="34" charset="0"/>
              </a:rPr>
              <a:t>Marks Comparison of SAR of UG Engineering </a:t>
            </a:r>
            <a:br>
              <a:rPr lang="en-US" sz="2000" b="1" u="sng" dirty="0">
                <a:solidFill>
                  <a:srgbClr val="FF0000"/>
                </a:solidFill>
                <a:latin typeface="Bookman Old Style" panose="02050604050505020204" pitchFamily="18" charset="0"/>
                <a:ea typeface="Calibri" pitchFamily="34" charset="0"/>
                <a:cs typeface="Vrinda" pitchFamily="34" charset="0"/>
              </a:rPr>
            </a:br>
            <a:r>
              <a:rPr lang="en-US" sz="2000" b="1" u="sng" dirty="0">
                <a:solidFill>
                  <a:srgbClr val="FF0000"/>
                </a:solidFill>
                <a:latin typeface="Bookman Old Style" panose="02050604050505020204" pitchFamily="18" charset="0"/>
                <a:ea typeface="Calibri" pitchFamily="34" charset="0"/>
                <a:cs typeface="Vrinda" pitchFamily="34" charset="0"/>
              </a:rPr>
              <a:t>Tier-I &amp; Tier II</a:t>
            </a:r>
            <a:endParaRPr lang="en-IN" sz="2800" dirty="0">
              <a:solidFill>
                <a:srgbClr val="FF0000"/>
              </a:solidFill>
            </a:endParaRPr>
          </a:p>
        </p:txBody>
      </p:sp>
      <p:graphicFrame>
        <p:nvGraphicFramePr>
          <p:cNvPr id="4" name="Content Placeholder 3"/>
          <p:cNvGraphicFramePr>
            <a:graphicFrameLocks noGrp="1"/>
          </p:cNvGraphicFramePr>
          <p:nvPr>
            <p:ph idx="1"/>
            <p:extLst/>
          </p:nvPr>
        </p:nvGraphicFramePr>
        <p:xfrm>
          <a:off x="760563" y="1616690"/>
          <a:ext cx="8471141" cy="4828401"/>
        </p:xfrm>
        <a:graphic>
          <a:graphicData uri="http://schemas.openxmlformats.org/drawingml/2006/table">
            <a:tbl>
              <a:tblPr/>
              <a:tblGrid>
                <a:gridCol w="712528">
                  <a:extLst>
                    <a:ext uri="{9D8B030D-6E8A-4147-A177-3AD203B41FA5}">
                      <a16:colId xmlns:a16="http://schemas.microsoft.com/office/drawing/2014/main" val="20000"/>
                    </a:ext>
                  </a:extLst>
                </a:gridCol>
                <a:gridCol w="4987680">
                  <a:extLst>
                    <a:ext uri="{9D8B030D-6E8A-4147-A177-3AD203B41FA5}">
                      <a16:colId xmlns:a16="http://schemas.microsoft.com/office/drawing/2014/main" val="20001"/>
                    </a:ext>
                  </a:extLst>
                </a:gridCol>
                <a:gridCol w="1425052">
                  <a:extLst>
                    <a:ext uri="{9D8B030D-6E8A-4147-A177-3AD203B41FA5}">
                      <a16:colId xmlns:a16="http://schemas.microsoft.com/office/drawing/2014/main" val="20002"/>
                    </a:ext>
                  </a:extLst>
                </a:gridCol>
                <a:gridCol w="1345881">
                  <a:extLst>
                    <a:ext uri="{9D8B030D-6E8A-4147-A177-3AD203B41FA5}">
                      <a16:colId xmlns:a16="http://schemas.microsoft.com/office/drawing/2014/main" val="20003"/>
                    </a:ext>
                  </a:extLst>
                </a:gridCol>
              </a:tblGrid>
              <a:tr h="320208">
                <a:tc rowSpan="2">
                  <a:txBody>
                    <a:bodyPr/>
                    <a:lstStyle/>
                    <a:p>
                      <a:pPr marL="53975" algn="ctr">
                        <a:lnSpc>
                          <a:spcPct val="115000"/>
                        </a:lnSpc>
                        <a:spcBef>
                          <a:spcPts val="300"/>
                        </a:spcBef>
                        <a:spcAft>
                          <a:spcPts val="300"/>
                        </a:spcAft>
                      </a:pPr>
                      <a:r>
                        <a:rPr lang="en-IN" sz="1200" b="1" dirty="0" err="1">
                          <a:latin typeface="Bookman Old Style" panose="02050604050505020204" pitchFamily="18" charset="0"/>
                          <a:ea typeface="Times New Roman"/>
                          <a:cs typeface="Vrinda"/>
                        </a:rPr>
                        <a:t>S.No</a:t>
                      </a:r>
                      <a:r>
                        <a:rPr lang="en-IN" sz="1200" b="1" dirty="0">
                          <a:latin typeface="Bookman Old Style" panose="02050604050505020204" pitchFamily="18" charset="0"/>
                          <a:ea typeface="Times New Roman"/>
                          <a:cs typeface="Vrinda"/>
                        </a:rPr>
                        <a:t>.</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3975" algn="ctr">
                        <a:lnSpc>
                          <a:spcPct val="115000"/>
                        </a:lnSpc>
                        <a:spcBef>
                          <a:spcPts val="300"/>
                        </a:spcBef>
                        <a:spcAft>
                          <a:spcPts val="300"/>
                        </a:spcAft>
                      </a:pPr>
                      <a:r>
                        <a:rPr lang="en-IN" sz="1200" b="1" dirty="0">
                          <a:latin typeface="Bookman Old Style" panose="02050604050505020204" pitchFamily="18" charset="0"/>
                          <a:ea typeface="Times New Roman"/>
                          <a:cs typeface="Vrinda"/>
                        </a:rPr>
                        <a:t>Criteria</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IN" sz="1200" b="1">
                          <a:latin typeface="Calibri"/>
                          <a:ea typeface="Calibri"/>
                          <a:cs typeface="Vrinda"/>
                        </a:rPr>
                        <a:t>UG Engineering</a:t>
                      </a:r>
                      <a:endParaRPr lang="en-IN" sz="1100">
                        <a:latin typeface="Calibri"/>
                        <a:ea typeface="Calibri"/>
                        <a:cs typeface="Vrinda"/>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0"/>
                  </a:ext>
                </a:extLst>
              </a:tr>
              <a:tr h="387690">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200" b="1">
                          <a:latin typeface="Bookman Old Style" panose="02050604050505020204" pitchFamily="18" charset="0"/>
                          <a:ea typeface="Calibri"/>
                          <a:cs typeface="Vrinda"/>
                        </a:rPr>
                        <a:t>Tier-I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latin typeface="Bookman Old Style" panose="02050604050505020204" pitchFamily="18" charset="0"/>
                          <a:ea typeface="Calibri"/>
                          <a:cs typeface="Vrinda"/>
                        </a:rPr>
                        <a:t>Tier-II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1.</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Vision, Mission and Program Educational Objectives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50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60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148">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2.</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Aft>
                          <a:spcPts val="0"/>
                        </a:spcAft>
                      </a:pPr>
                      <a:r>
                        <a:rPr lang="en-IN" sz="1200" b="1" dirty="0">
                          <a:latin typeface="Bookman Old Style" panose="02050604050505020204" pitchFamily="18" charset="0"/>
                          <a:ea typeface="Times New Roman"/>
                          <a:cs typeface="Vrinda"/>
                        </a:rPr>
                        <a:t>Program Curriculum and Teaching – Learning Processes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dirty="0">
                          <a:latin typeface="Bookman Old Style" panose="02050604050505020204" pitchFamily="18" charset="0"/>
                          <a:ea typeface="Times New Roman"/>
                          <a:cs typeface="Vrinda"/>
                        </a:rPr>
                        <a:t>100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120</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259">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3.</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Course Outcomes and Program Outcomes</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175</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120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4.</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Students’ Performance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150</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5.</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Faculty Information and Contributions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200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200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6.</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Facilities and Technical Support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80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80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7.</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Continuous Improvement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75</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8.</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First Year Academics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9.</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a:latin typeface="Bookman Old Style" panose="02050604050505020204" pitchFamily="18" charset="0"/>
                          <a:ea typeface="Times New Roman"/>
                          <a:cs typeface="Vrinda"/>
                        </a:rPr>
                        <a:t>Student Support Systems </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50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10.</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a:latin typeface="Bookman Old Style" panose="02050604050505020204" pitchFamily="18" charset="0"/>
                          <a:ea typeface="Times New Roman"/>
                          <a:cs typeface="Vrinda"/>
                        </a:rPr>
                        <a:t>Governance, Institutional Support and Financial Resources </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120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120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856">
                <a:tc gridSpan="2">
                  <a:txBody>
                    <a:bodyPr/>
                    <a:lstStyle/>
                    <a:p>
                      <a:pPr marL="53975" algn="ctr">
                        <a:lnSpc>
                          <a:spcPct val="115000"/>
                        </a:lnSpc>
                        <a:spcBef>
                          <a:spcPts val="300"/>
                        </a:spcBef>
                        <a:spcAft>
                          <a:spcPts val="300"/>
                        </a:spcAft>
                      </a:pPr>
                      <a:r>
                        <a:rPr lang="en-IN" sz="1200" b="1">
                          <a:latin typeface="Bookman Old Style" panose="02050604050505020204" pitchFamily="18" charset="0"/>
                          <a:ea typeface="Times New Roman"/>
                          <a:cs typeface="Vrinda"/>
                        </a:rPr>
                        <a:t>TOTAL</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99060" algn="ctr">
                        <a:lnSpc>
                          <a:spcPct val="150000"/>
                        </a:lnSpc>
                        <a:spcBef>
                          <a:spcPts val="600"/>
                        </a:spcBef>
                        <a:spcAft>
                          <a:spcPts val="0"/>
                        </a:spcAft>
                      </a:pPr>
                      <a:r>
                        <a:rPr lang="en-IN" sz="1200" b="1">
                          <a:solidFill>
                            <a:srgbClr val="000000"/>
                          </a:solidFill>
                          <a:latin typeface="Bookman Old Style" panose="02050604050505020204" pitchFamily="18" charset="0"/>
                          <a:ea typeface="Times New Roman"/>
                          <a:cs typeface="Vrinda"/>
                        </a:rPr>
                        <a:t>1000</a:t>
                      </a:r>
                      <a:endParaRPr lang="en-IN" sz="1200" b="1">
                        <a:latin typeface="Bookman Old Style" panose="02050604050505020204" pitchFamily="18" charset="0"/>
                        <a:ea typeface="Calibri"/>
                        <a:cs typeface="Vrinda"/>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9060" algn="ctr">
                        <a:lnSpc>
                          <a:spcPct val="150000"/>
                        </a:lnSpc>
                        <a:spcBef>
                          <a:spcPts val="600"/>
                        </a:spcBef>
                        <a:spcAft>
                          <a:spcPts val="0"/>
                        </a:spcAft>
                      </a:pPr>
                      <a:r>
                        <a:rPr lang="en-IN" sz="1200" b="1" dirty="0">
                          <a:solidFill>
                            <a:srgbClr val="000000"/>
                          </a:solidFill>
                          <a:latin typeface="Bookman Old Style" panose="02050604050505020204" pitchFamily="18" charset="0"/>
                          <a:ea typeface="Times New Roman"/>
                          <a:cs typeface="Vrinda"/>
                        </a:rPr>
                        <a:t>1000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69302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274638"/>
            <a:ext cx="8535162" cy="1858962"/>
          </a:xfrm>
        </p:spPr>
        <p:txBody>
          <a:bodyPr>
            <a:normAutofit/>
          </a:bodyPr>
          <a:lstStyle/>
          <a:p>
            <a:pPr marL="914400" indent="-914400" algn="just"/>
            <a:r>
              <a:rPr lang="en-IN" sz="2200" dirty="0">
                <a:effectLst/>
                <a:latin typeface="Times New Roman" panose="02020603050405020304" pitchFamily="18" charset="0"/>
                <a:cs typeface="Times New Roman" panose="02020603050405020304" pitchFamily="18" charset="0"/>
              </a:rPr>
              <a:t>PO1:</a:t>
            </a:r>
            <a:r>
              <a:rPr lang="en-IN" dirty="0"/>
              <a:t>	</a:t>
            </a: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b="1" i="1" dirty="0">
                <a:solidFill>
                  <a:schemeClr val="tx1"/>
                </a:solidFill>
                <a:effectLst/>
                <a:latin typeface="Times New Roman" panose="02020603050405020304" pitchFamily="18" charset="0"/>
                <a:cs typeface="Times New Roman" panose="02020603050405020304" pitchFamily="18" charset="0"/>
              </a:rPr>
              <a:t>Apply</a:t>
            </a:r>
            <a:r>
              <a:rPr lang="en-US" sz="2200" b="1" i="1" dirty="0">
                <a:solidFill>
                  <a:srgbClr val="FF0000"/>
                </a:solidFill>
                <a:effectLst/>
                <a:latin typeface="Times New Roman" panose="02020603050405020304" pitchFamily="18" charset="0"/>
                <a:cs typeface="Times New Roman" panose="02020603050405020304" pitchFamily="18" charset="0"/>
              </a:rPr>
              <a:t> the knowledge of mathematics, science, engineering fundamentals, and an engineering specialization to the solution of complex engineering problems</a:t>
            </a:r>
            <a:br>
              <a:rPr lang="en-US" sz="2200" b="1" i="1" dirty="0">
                <a:solidFill>
                  <a:srgbClr val="FF0000"/>
                </a:solidFill>
                <a:effectLst/>
                <a:latin typeface="Times New Roman" panose="02020603050405020304" pitchFamily="18" charset="0"/>
                <a:cs typeface="Times New Roman" panose="02020603050405020304" pitchFamily="18" charset="0"/>
              </a:rPr>
            </a:br>
            <a:endParaRPr lang="en-IN" sz="2200" b="1" i="1" dirty="0">
              <a:solidFill>
                <a:srgbClr val="FF0000"/>
              </a:solidFill>
              <a:effectLst/>
            </a:endParaRPr>
          </a:p>
        </p:txBody>
      </p:sp>
      <p:graphicFrame>
        <p:nvGraphicFramePr>
          <p:cNvPr id="5" name="Content Placeholder 4"/>
          <p:cNvGraphicFramePr>
            <a:graphicFrameLocks noGrp="1"/>
          </p:cNvGraphicFramePr>
          <p:nvPr>
            <p:ph idx="1"/>
            <p:extLst/>
          </p:nvPr>
        </p:nvGraphicFramePr>
        <p:xfrm>
          <a:off x="1066800" y="2057400"/>
          <a:ext cx="8458200" cy="484632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1645222">
                <a:tc gridSpan="2">
                  <a:txBody>
                    <a:bodyPr/>
                    <a:lstStyle/>
                    <a:p>
                      <a:pPr algn="just">
                        <a:lnSpc>
                          <a:spcPct val="150000"/>
                        </a:lnSpc>
                      </a:pPr>
                      <a:r>
                        <a:rPr lang="en-IN" sz="2000" dirty="0">
                          <a:solidFill>
                            <a:srgbClr val="A50021"/>
                          </a:solidFill>
                          <a:latin typeface="Times New Roman" panose="02020603050405020304" pitchFamily="18" charset="0"/>
                          <a:cs typeface="Times New Roman" panose="02020603050405020304" pitchFamily="18" charset="0"/>
                        </a:rPr>
                        <a:t>Example Situation 1:</a:t>
                      </a:r>
                      <a:endParaRPr lang="en-US" sz="2000" dirty="0">
                        <a:solidFill>
                          <a:srgbClr val="A50021"/>
                        </a:solidFill>
                        <a:latin typeface="Times New Roman" panose="02020603050405020304" pitchFamily="18" charset="0"/>
                        <a:cs typeface="Times New Roman" panose="02020603050405020304" pitchFamily="18" charset="0"/>
                      </a:endParaRPr>
                    </a:p>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CO3</a:t>
                      </a:r>
                      <a:r>
                        <a:rPr lang="en-IN" sz="2000" b="1" dirty="0">
                          <a:solidFill>
                            <a:schemeClr val="tx1"/>
                          </a:solidFill>
                          <a:latin typeface="Times New Roman" panose="02020603050405020304" pitchFamily="18" charset="0"/>
                          <a:cs typeface="Times New Roman" panose="02020603050405020304" pitchFamily="18" charset="0"/>
                        </a:rPr>
                        <a:t>: 	</a:t>
                      </a:r>
                      <a:r>
                        <a:rPr lang="en-IN" sz="2400" b="1" dirty="0">
                          <a:solidFill>
                            <a:schemeClr val="tx1"/>
                          </a:solidFill>
                          <a:latin typeface="Times New Roman" panose="02020603050405020304" pitchFamily="18" charset="0"/>
                          <a:cs typeface="Times New Roman" panose="02020603050405020304" pitchFamily="18" charset="0"/>
                        </a:rPr>
                        <a:t>Able to understand mix proportioning techniques for           field applications.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IN" dirty="0"/>
                    </a:p>
                  </a:txBody>
                  <a:tcPr/>
                </a:tc>
                <a:extLst>
                  <a:ext uri="{0D108BD9-81ED-4DB2-BD59-A6C34878D82A}">
                    <a16:rowId xmlns:a16="http://schemas.microsoft.com/office/drawing/2014/main" val="10000"/>
                  </a:ext>
                </a:extLst>
              </a:tr>
              <a:tr h="1097978">
                <a:tc gridSpan="2">
                  <a:txBody>
                    <a:bodyPr/>
                    <a:lstStyle/>
                    <a:p>
                      <a:pPr algn="just">
                        <a:lnSpc>
                          <a:spcPct val="150000"/>
                        </a:lnSpc>
                      </a:pPr>
                      <a:r>
                        <a:rPr lang="en-IN" sz="2000" dirty="0">
                          <a:latin typeface="Times New Roman" panose="02020603050405020304" pitchFamily="18" charset="0"/>
                          <a:cs typeface="Times New Roman" panose="02020603050405020304" pitchFamily="18" charset="0"/>
                        </a:rPr>
                        <a:t>Assessment for CO3: (Question in Tests)</a:t>
                      </a:r>
                    </a:p>
                    <a:p>
                      <a:pPr algn="just">
                        <a:lnSpc>
                          <a:spcPct val="150000"/>
                        </a:lnSpc>
                      </a:pPr>
                      <a:r>
                        <a:rPr lang="en-IN" sz="2400" b="1" dirty="0">
                          <a:solidFill>
                            <a:srgbClr val="0000FF"/>
                          </a:solidFill>
                          <a:latin typeface="Times New Roman" panose="02020603050405020304" pitchFamily="18" charset="0"/>
                          <a:cs typeface="Times New Roman" panose="02020603050405020304" pitchFamily="18" charset="0"/>
                        </a:rPr>
                        <a:t>            Briefly explain the various methods of mix proportioning techniques</a:t>
                      </a:r>
                      <a:r>
                        <a:rPr lang="en-IN" sz="2000" b="1" dirty="0">
                          <a:solidFill>
                            <a:srgbClr val="0000FF"/>
                          </a:solidFill>
                          <a:latin typeface="Times New Roman" panose="02020603050405020304" pitchFamily="18" charset="0"/>
                          <a:cs typeface="Times New Roman" panose="02020603050405020304" pitchFamily="18" charset="0"/>
                        </a:rPr>
                        <a:t>.</a:t>
                      </a:r>
                    </a:p>
                  </a:txBody>
                  <a:tcPr/>
                </a:tc>
                <a:tc hMerge="1">
                  <a:txBody>
                    <a:bodyPr/>
                    <a:lstStyle/>
                    <a:p>
                      <a:endParaRPr lang="en-IN" dirty="0"/>
                    </a:p>
                  </a:txBody>
                  <a:tcPr/>
                </a:tc>
                <a:extLst>
                  <a:ext uri="{0D108BD9-81ED-4DB2-BD59-A6C34878D82A}">
                    <a16:rowId xmlns:a16="http://schemas.microsoft.com/office/drawing/2014/main" val="10001"/>
                  </a:ext>
                </a:extLst>
              </a:tr>
              <a:tr h="1131090">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this </a:t>
                      </a: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CO reflects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the intended measurement from PO1?</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correlates well with the CO?</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Mapping</a:t>
                      </a:r>
                      <a:r>
                        <a:rPr lang="en-IN" sz="2000" baseline="0" dirty="0">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CO3-</a:t>
                      </a:r>
                      <a:r>
                        <a:rPr lang="en-IN" sz="2000" baseline="0" dirty="0">
                          <a:solidFill>
                            <a:srgbClr val="FF0000"/>
                          </a:solidFill>
                          <a:latin typeface="Times New Roman" panose="02020603050405020304" pitchFamily="18" charset="0"/>
                          <a:cs typeface="Times New Roman" panose="02020603050405020304" pitchFamily="18" charset="0"/>
                        </a:rPr>
                        <a:t> PO1.</a:t>
                      </a:r>
                      <a:endParaRPr lang="en-IN"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22860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8610600" cy="1676400"/>
          </a:xfrm>
        </p:spPr>
        <p:txBody>
          <a:bodyPr>
            <a:noAutofit/>
          </a:bodyPr>
          <a:lstStyle/>
          <a:p>
            <a:r>
              <a:rPr lang="en-IN" sz="2000" dirty="0">
                <a:solidFill>
                  <a:srgbClr val="C00000"/>
                </a:solidFill>
                <a:effectLst/>
                <a:latin typeface="Times New Roman" panose="02020603050405020304" pitchFamily="18" charset="0"/>
                <a:cs typeface="Times New Roman" panose="02020603050405020304" pitchFamily="18" charset="0"/>
              </a:rPr>
              <a:t>PO3</a:t>
            </a:r>
            <a:r>
              <a:rPr lang="en-IN" sz="2000" dirty="0">
                <a:effectLst/>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US" sz="1800" b="1" dirty="0">
                <a:solidFill>
                  <a:srgbClr val="FF00FF"/>
                </a:solidFill>
                <a:latin typeface="Times New Roman" panose="02020603050405020304" pitchFamily="18" charset="0"/>
                <a:cs typeface="Times New Roman" panose="02020603050405020304" pitchFamily="18" charset="0"/>
              </a:rPr>
              <a:t>Design/Development of Solutions</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a:solidFill>
                  <a:schemeClr val="tx1"/>
                </a:solidFill>
                <a:effectLst/>
                <a:latin typeface="Times New Roman" panose="02020603050405020304" pitchFamily="18" charset="0"/>
                <a:cs typeface="Times New Roman" panose="02020603050405020304" pitchFamily="18" charset="0"/>
              </a:rPr>
              <a:t>Design solutions for complex 	engineering problems and design system components or processes that meet 	the specified needs with appropriate consideration for the public health and 	safety, and the cultural, societal, and environmental considerations.</a:t>
            </a:r>
            <a:br>
              <a:rPr lang="en-US" sz="1800" b="1" dirty="0">
                <a:solidFill>
                  <a:schemeClr val="tx1"/>
                </a:solidFill>
                <a:effectLst/>
                <a:latin typeface="Times New Roman" panose="02020603050405020304" pitchFamily="18" charset="0"/>
                <a:cs typeface="Times New Roman" panose="02020603050405020304" pitchFamily="18" charset="0"/>
              </a:rPr>
            </a:br>
            <a:endParaRPr lang="en-IN" sz="1800" b="1" dirty="0">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nvPr>
        </p:nvGraphicFramePr>
        <p:xfrm>
          <a:off x="1219200" y="1554480"/>
          <a:ext cx="8458200" cy="5168522"/>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20000"/>
                    </a:ext>
                  </a:extLst>
                </a:gridCol>
                <a:gridCol w="2667001">
                  <a:extLst>
                    <a:ext uri="{9D8B030D-6E8A-4147-A177-3AD203B41FA5}">
                      <a16:colId xmlns:a16="http://schemas.microsoft.com/office/drawing/2014/main" val="20001"/>
                    </a:ext>
                  </a:extLst>
                </a:gridCol>
              </a:tblGrid>
              <a:tr h="1417320">
                <a:tc gridSpan="2">
                  <a:txBody>
                    <a:bodyPr/>
                    <a:lstStyle/>
                    <a:p>
                      <a:pPr algn="just">
                        <a:lnSpc>
                          <a:spcPct val="150000"/>
                        </a:lnSpc>
                      </a:pPr>
                      <a:r>
                        <a:rPr kumimoji="0" lang="en-US" sz="2000" b="1" kern="1200" dirty="0">
                          <a:solidFill>
                            <a:srgbClr val="FF0000"/>
                          </a:solidFill>
                          <a:effectLst/>
                          <a:latin typeface="Times New Roman" panose="02020603050405020304" pitchFamily="18" charset="0"/>
                          <a:ea typeface="+mn-ea"/>
                          <a:cs typeface="Times New Roman" panose="02020603050405020304" pitchFamily="18" charset="0"/>
                        </a:rPr>
                        <a:t>Example Situation 3:</a:t>
                      </a:r>
                    </a:p>
                    <a:p>
                      <a:pPr algn="just"/>
                      <a:r>
                        <a:rPr kumimoji="0" lang="en-US" sz="2000" b="1" kern="1200" dirty="0">
                          <a:solidFill>
                            <a:srgbClr val="C00000"/>
                          </a:solidFill>
                          <a:effectLst/>
                          <a:latin typeface="Times New Roman" panose="02020603050405020304" pitchFamily="18" charset="0"/>
                          <a:ea typeface="+mn-ea"/>
                          <a:cs typeface="Times New Roman" panose="02020603050405020304" pitchFamily="18" charset="0"/>
                        </a:rPr>
                        <a:t>CO3</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t>
                      </a:r>
                      <a:r>
                        <a:rPr kumimoji="0" lang="en-US"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Able to </a:t>
                      </a:r>
                      <a:r>
                        <a:rPr lang="en-IN" sz="2400" b="1" u="sng" dirty="0">
                          <a:solidFill>
                            <a:srgbClr val="0000FF"/>
                          </a:solidFill>
                          <a:latin typeface="Times New Roman" panose="02020603050405020304" pitchFamily="18" charset="0"/>
                          <a:cs typeface="Times New Roman" panose="02020603050405020304" pitchFamily="18" charset="0"/>
                        </a:rPr>
                        <a:t>D</a:t>
                      </a:r>
                      <a:r>
                        <a:rPr lang="en-IN" sz="2400" b="1" i="1" u="sng" dirty="0">
                          <a:solidFill>
                            <a:srgbClr val="0000FF"/>
                          </a:solidFill>
                          <a:latin typeface="Times New Roman" panose="02020603050405020304" pitchFamily="18" charset="0"/>
                          <a:cs typeface="Times New Roman" panose="02020603050405020304" pitchFamily="18" charset="0"/>
                        </a:rPr>
                        <a:t>esign </a:t>
                      </a:r>
                      <a:r>
                        <a:rPr lang="en-IN" sz="2400" b="1" dirty="0">
                          <a:solidFill>
                            <a:srgbClr val="0000FF"/>
                          </a:solidFill>
                          <a:latin typeface="Times New Roman" panose="02020603050405020304" pitchFamily="18" charset="0"/>
                          <a:cs typeface="Times New Roman" panose="02020603050405020304" pitchFamily="18" charset="0"/>
                        </a:rPr>
                        <a:t>concrete mix for field applications using</a:t>
                      </a:r>
                      <a:r>
                        <a:rPr lang="en-IN" sz="2400" b="1" u="sng" dirty="0">
                          <a:solidFill>
                            <a:srgbClr val="0000FF"/>
                          </a:solidFill>
                          <a:latin typeface="Times New Roman" panose="02020603050405020304" pitchFamily="18" charset="0"/>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characteristics of mix constituents</a:t>
                      </a:r>
                      <a:r>
                        <a:rPr lang="en-IN" sz="2400" b="1" baseline="0" dirty="0">
                          <a:solidFill>
                            <a:srgbClr val="0000FF"/>
                          </a:solidFill>
                          <a:latin typeface="Times New Roman" panose="02020603050405020304" pitchFamily="18" charset="0"/>
                          <a:cs typeface="Times New Roman" panose="02020603050405020304" pitchFamily="18" charset="0"/>
                        </a:rPr>
                        <a:t> and relevant IS codes.</a:t>
                      </a:r>
                      <a:endParaRPr lang="en-IN"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N" dirty="0"/>
                    </a:p>
                  </a:txBody>
                  <a:tcPr/>
                </a:tc>
                <a:extLst>
                  <a:ext uri="{0D108BD9-81ED-4DB2-BD59-A6C34878D82A}">
                    <a16:rowId xmlns:a16="http://schemas.microsoft.com/office/drawing/2014/main" val="10000"/>
                  </a:ext>
                </a:extLst>
              </a:tr>
              <a:tr h="1616177">
                <a:tc gridSpan="2">
                  <a:txBody>
                    <a:bodyPr/>
                    <a:lstStyle/>
                    <a:p>
                      <a:pPr algn="just">
                        <a:lnSpc>
                          <a:spcPct val="100000"/>
                        </a:lnSpc>
                      </a:pPr>
                      <a:r>
                        <a:rPr lang="en-IN" sz="2800" b="0" dirty="0">
                          <a:solidFill>
                            <a:srgbClr val="002060"/>
                          </a:solidFill>
                          <a:latin typeface="Times New Roman" panose="02020603050405020304" pitchFamily="18" charset="0"/>
                          <a:cs typeface="Times New Roman" panose="02020603050405020304" pitchFamily="18" charset="0"/>
                        </a:rPr>
                        <a:t>Assessment:/ASIGNMENT</a:t>
                      </a:r>
                      <a:r>
                        <a:rPr lang="en-IN" sz="2400" b="0" dirty="0">
                          <a:solidFill>
                            <a:srgbClr val="002060"/>
                          </a:solidFill>
                          <a:latin typeface="Times New Roman" panose="02020603050405020304" pitchFamily="18" charset="0"/>
                          <a:cs typeface="Times New Roman" panose="02020603050405020304" pitchFamily="18" charset="0"/>
                        </a:rPr>
                        <a:t>/ </a:t>
                      </a:r>
                      <a:r>
                        <a:rPr lang="en-IN" sz="2400" b="0" i="1" dirty="0">
                          <a:solidFill>
                            <a:srgbClr val="002060"/>
                          </a:solidFill>
                          <a:latin typeface="Times New Roman" panose="02020603050405020304" pitchFamily="18" charset="0"/>
                          <a:cs typeface="Times New Roman" panose="02020603050405020304" pitchFamily="18" charset="0"/>
                        </a:rPr>
                        <a:t>ABC Construction Company is entrusted with manufacturing of precast elements for elevated express way. The precast elements are required to attain 40 </a:t>
                      </a:r>
                      <a:r>
                        <a:rPr lang="en-IN" sz="2400" b="0" i="1" dirty="0" err="1">
                          <a:solidFill>
                            <a:srgbClr val="002060"/>
                          </a:solidFill>
                          <a:latin typeface="Times New Roman" panose="02020603050405020304" pitchFamily="18" charset="0"/>
                          <a:cs typeface="Times New Roman" panose="02020603050405020304" pitchFamily="18" charset="0"/>
                        </a:rPr>
                        <a:t>MPa</a:t>
                      </a:r>
                      <a:r>
                        <a:rPr lang="en-IN" sz="2400" b="0" i="1" dirty="0">
                          <a:solidFill>
                            <a:srgbClr val="002060"/>
                          </a:solidFill>
                          <a:latin typeface="Times New Roman" panose="02020603050405020304" pitchFamily="18" charset="0"/>
                          <a:cs typeface="Times New Roman" panose="02020603050405020304" pitchFamily="18" charset="0"/>
                        </a:rPr>
                        <a:t> in 7 days. Design a mix for least cost. The mix should comply with the requirements of IS 10262 and IS 456. </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1"/>
                  </a:ext>
                </a:extLst>
              </a:tr>
              <a:tr h="1770002">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Is CO reflects</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the intended measurement from PO2, PO3 ?</a:t>
                      </a: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correlates well with the CO?</a:t>
                      </a:r>
                      <a:endParaRPr lang="en-I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dirty="0">
                          <a:latin typeface="Times New Roman" panose="02020603050405020304" pitchFamily="18" charset="0"/>
                          <a:cs typeface="Times New Roman" panose="02020603050405020304" pitchFamily="18" charset="0"/>
                        </a:rPr>
                        <a:t>Remarks:</a:t>
                      </a:r>
                    </a:p>
                    <a:p>
                      <a:r>
                        <a:rPr lang="en-IN" sz="1800" dirty="0">
                          <a:latin typeface="Times New Roman" panose="02020603050405020304" pitchFamily="18" charset="0"/>
                          <a:cs typeface="Times New Roman" panose="02020603050405020304" pitchFamily="18" charset="0"/>
                        </a:rPr>
                        <a:t>CO2 –</a:t>
                      </a:r>
                      <a:r>
                        <a:rPr lang="en-IN" sz="1800" baseline="0" dirty="0">
                          <a:latin typeface="Times New Roman" panose="02020603050405020304" pitchFamily="18" charset="0"/>
                          <a:cs typeface="Times New Roman" panose="02020603050405020304" pitchFamily="18" charset="0"/>
                        </a:rPr>
                        <a:t> </a:t>
                      </a:r>
                      <a:r>
                        <a:rPr lang="en-IN" sz="1800" baseline="0" dirty="0">
                          <a:solidFill>
                            <a:srgbClr val="FF0000"/>
                          </a:solidFill>
                          <a:latin typeface="Times New Roman" panose="02020603050405020304" pitchFamily="18" charset="0"/>
                          <a:cs typeface="Times New Roman" panose="02020603050405020304" pitchFamily="18" charset="0"/>
                        </a:rPr>
                        <a:t>PO2, PO3</a:t>
                      </a:r>
                      <a:endParaRPr lang="en-IN"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9013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925318"/>
              </p:ext>
            </p:extLst>
          </p:nvPr>
        </p:nvGraphicFramePr>
        <p:xfrm>
          <a:off x="228599" y="668856"/>
          <a:ext cx="9525000" cy="5618364"/>
        </p:xfrm>
        <a:graphic>
          <a:graphicData uri="http://schemas.openxmlformats.org/drawingml/2006/table">
            <a:tbl>
              <a:tblPr firstRow="1" firstCol="1" bandRow="1"/>
              <a:tblGrid>
                <a:gridCol w="3079203">
                  <a:extLst>
                    <a:ext uri="{9D8B030D-6E8A-4147-A177-3AD203B41FA5}">
                      <a16:colId xmlns:a16="http://schemas.microsoft.com/office/drawing/2014/main" val="20000"/>
                    </a:ext>
                  </a:extLst>
                </a:gridCol>
                <a:gridCol w="569678">
                  <a:extLst>
                    <a:ext uri="{9D8B030D-6E8A-4147-A177-3AD203B41FA5}">
                      <a16:colId xmlns:a16="http://schemas.microsoft.com/office/drawing/2014/main" val="20001"/>
                    </a:ext>
                  </a:extLst>
                </a:gridCol>
                <a:gridCol w="544963">
                  <a:extLst>
                    <a:ext uri="{9D8B030D-6E8A-4147-A177-3AD203B41FA5}">
                      <a16:colId xmlns:a16="http://schemas.microsoft.com/office/drawing/2014/main" val="20002"/>
                    </a:ext>
                  </a:extLst>
                </a:gridCol>
                <a:gridCol w="592351">
                  <a:extLst>
                    <a:ext uri="{9D8B030D-6E8A-4147-A177-3AD203B41FA5}">
                      <a16:colId xmlns:a16="http://schemas.microsoft.com/office/drawing/2014/main" val="20003"/>
                    </a:ext>
                  </a:extLst>
                </a:gridCol>
                <a:gridCol w="533116">
                  <a:extLst>
                    <a:ext uri="{9D8B030D-6E8A-4147-A177-3AD203B41FA5}">
                      <a16:colId xmlns:a16="http://schemas.microsoft.com/office/drawing/2014/main" val="20004"/>
                    </a:ext>
                  </a:extLst>
                </a:gridCol>
                <a:gridCol w="544963">
                  <a:extLst>
                    <a:ext uri="{9D8B030D-6E8A-4147-A177-3AD203B41FA5}">
                      <a16:colId xmlns:a16="http://schemas.microsoft.com/office/drawing/2014/main" val="20005"/>
                    </a:ext>
                  </a:extLst>
                </a:gridCol>
                <a:gridCol w="556810">
                  <a:extLst>
                    <a:ext uri="{9D8B030D-6E8A-4147-A177-3AD203B41FA5}">
                      <a16:colId xmlns:a16="http://schemas.microsoft.com/office/drawing/2014/main" val="20006"/>
                    </a:ext>
                  </a:extLst>
                </a:gridCol>
                <a:gridCol w="509421">
                  <a:extLst>
                    <a:ext uri="{9D8B030D-6E8A-4147-A177-3AD203B41FA5}">
                      <a16:colId xmlns:a16="http://schemas.microsoft.com/office/drawing/2014/main" val="20007"/>
                    </a:ext>
                  </a:extLst>
                </a:gridCol>
                <a:gridCol w="509421">
                  <a:extLst>
                    <a:ext uri="{9D8B030D-6E8A-4147-A177-3AD203B41FA5}">
                      <a16:colId xmlns:a16="http://schemas.microsoft.com/office/drawing/2014/main" val="20008"/>
                    </a:ext>
                  </a:extLst>
                </a:gridCol>
                <a:gridCol w="509421">
                  <a:extLst>
                    <a:ext uri="{9D8B030D-6E8A-4147-A177-3AD203B41FA5}">
                      <a16:colId xmlns:a16="http://schemas.microsoft.com/office/drawing/2014/main" val="20009"/>
                    </a:ext>
                  </a:extLst>
                </a:gridCol>
                <a:gridCol w="509421">
                  <a:extLst>
                    <a:ext uri="{9D8B030D-6E8A-4147-A177-3AD203B41FA5}">
                      <a16:colId xmlns:a16="http://schemas.microsoft.com/office/drawing/2014/main" val="20010"/>
                    </a:ext>
                  </a:extLst>
                </a:gridCol>
                <a:gridCol w="521269">
                  <a:extLst>
                    <a:ext uri="{9D8B030D-6E8A-4147-A177-3AD203B41FA5}">
                      <a16:colId xmlns:a16="http://schemas.microsoft.com/office/drawing/2014/main" val="20011"/>
                    </a:ext>
                  </a:extLst>
                </a:gridCol>
                <a:gridCol w="544963">
                  <a:extLst>
                    <a:ext uri="{9D8B030D-6E8A-4147-A177-3AD203B41FA5}">
                      <a16:colId xmlns:a16="http://schemas.microsoft.com/office/drawing/2014/main" val="20012"/>
                    </a:ext>
                  </a:extLst>
                </a:gridCol>
              </a:tblGrid>
              <a:tr h="628912">
                <a:tc gridSpan="13">
                  <a:txBody>
                    <a:bodyPr/>
                    <a:lstStyle/>
                    <a:p>
                      <a:pPr algn="ctr">
                        <a:lnSpc>
                          <a:spcPct val="115000"/>
                        </a:lnSpc>
                        <a:spcAft>
                          <a:spcPts val="0"/>
                        </a:spcAft>
                      </a:pPr>
                      <a:r>
                        <a:rPr lang="en-US" sz="2300" b="1" dirty="0">
                          <a:solidFill>
                            <a:schemeClr val="tx1"/>
                          </a:solidFill>
                          <a:effectLst/>
                          <a:latin typeface="+mn-lt"/>
                          <a:ea typeface="Times New Roman" panose="02020603050405020304" pitchFamily="18" charset="0"/>
                          <a:cs typeface="Tunga" panose="020B0502040204020203" pitchFamily="34" charset="0"/>
                        </a:rPr>
                        <a:t>Course Title: Concrete</a:t>
                      </a:r>
                      <a:r>
                        <a:rPr lang="en-US" sz="2300" b="1" baseline="0" dirty="0">
                          <a:solidFill>
                            <a:schemeClr val="tx1"/>
                          </a:solidFill>
                          <a:effectLst/>
                          <a:latin typeface="+mn-lt"/>
                          <a:ea typeface="Times New Roman" panose="02020603050405020304" pitchFamily="18" charset="0"/>
                          <a:cs typeface="Tunga" panose="020B0502040204020203" pitchFamily="34" charset="0"/>
                        </a:rPr>
                        <a:t> Technology</a:t>
                      </a:r>
                      <a:endParaRPr lang="en-IN" sz="23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b="1" dirty="0">
                        <a:solidFill>
                          <a:srgbClr val="FF0000"/>
                        </a:solidFill>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719261">
                <a:tc>
                  <a:txBody>
                    <a:bodyPr/>
                    <a:lstStyle/>
                    <a:p>
                      <a:pPr algn="ctr">
                        <a:lnSpc>
                          <a:spcPct val="115000"/>
                        </a:lnSpc>
                        <a:spcAft>
                          <a:spcPts val="0"/>
                        </a:spcAft>
                      </a:pPr>
                      <a:r>
                        <a:rPr lang="en-US" sz="15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Course Outcomes</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3</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4</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5</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6</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7</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8</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 9</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10</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9509">
                <a:tc>
                  <a:txBody>
                    <a:bodyPr/>
                    <a:lstStyle/>
                    <a:p>
                      <a:pPr algn="just">
                        <a:lnSpc>
                          <a:spcPct val="115000"/>
                        </a:lnSpc>
                        <a:spcAft>
                          <a:spcPts val="0"/>
                        </a:spcAft>
                      </a:pPr>
                      <a:r>
                        <a:rPr lang="en-IN" sz="1600" b="1" u="sng" dirty="0" err="1">
                          <a:solidFill>
                            <a:srgbClr val="FF0000"/>
                          </a:solidFill>
                          <a:latin typeface="Times New Roman" panose="02020603050405020304" pitchFamily="18" charset="0"/>
                          <a:cs typeface="Times New Roman" panose="02020603050405020304" pitchFamily="18" charset="0"/>
                        </a:rPr>
                        <a:t>Uunderstand</a:t>
                      </a:r>
                      <a:r>
                        <a:rPr lang="en-IN" sz="1400" b="0" dirty="0">
                          <a:solidFill>
                            <a:schemeClr val="tx1"/>
                          </a:solidFill>
                          <a:latin typeface="Times New Roman" panose="02020603050405020304" pitchFamily="18" charset="0"/>
                          <a:cs typeface="Times New Roman" panose="02020603050405020304" pitchFamily="18" charset="0"/>
                        </a:rPr>
                        <a:t> mix proportioning techniques for field applications.</a:t>
                      </a:r>
                      <a:endParaRPr lang="en-IN" sz="1400" b="0"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500" b="1" dirty="0">
                          <a:solidFill>
                            <a:srgbClr val="FF0000"/>
                          </a:solidFill>
                          <a:effectLst/>
                          <a:latin typeface="+mn-lt"/>
                          <a:ea typeface="Calibri" panose="020F0502020204030204" pitchFamily="34" charset="0"/>
                          <a:cs typeface="Tunga" panose="020B0502040204020203" pitchFamily="34" charset="0"/>
                        </a:rPr>
                        <a:t> </a:t>
                      </a:r>
                      <a:r>
                        <a:rPr lang="en-IN" sz="1600" b="1" dirty="0">
                          <a:solidFill>
                            <a:srgbClr val="FF0000"/>
                          </a:solidFill>
                          <a:effectLst/>
                          <a:latin typeface="+mn-lt"/>
                          <a:ea typeface="Times New Roman" panose="02020603050405020304" pitchFamily="18" charset="0"/>
                        </a:rPr>
                        <a:t>3</a:t>
                      </a:r>
                    </a:p>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2800" b="1" dirty="0">
                        <a:solidFill>
                          <a:schemeClr val="accent3"/>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Apply</a:t>
                      </a:r>
                      <a:r>
                        <a:rPr lang="en-IN" sz="1400" b="0" dirty="0">
                          <a:solidFill>
                            <a:schemeClr val="tx1"/>
                          </a:solidFill>
                          <a:latin typeface="Times New Roman" panose="02020603050405020304" pitchFamily="18" charset="0"/>
                          <a:cs typeface="Times New Roman" panose="02020603050405020304" pitchFamily="18" charset="0"/>
                        </a:rPr>
                        <a:t> mix proportion principles to </a:t>
                      </a:r>
                      <a:r>
                        <a:rPr lang="en-IN" sz="1400" b="0" u="sng" dirty="0">
                          <a:solidFill>
                            <a:schemeClr val="tx1"/>
                          </a:solidFill>
                          <a:latin typeface="Times New Roman" panose="02020603050405020304" pitchFamily="18" charset="0"/>
                          <a:cs typeface="Times New Roman" panose="02020603050405020304" pitchFamily="18" charset="0"/>
                        </a:rPr>
                        <a:t>proportion</a:t>
                      </a:r>
                      <a:r>
                        <a:rPr lang="en-IN" sz="1400" b="0" dirty="0">
                          <a:solidFill>
                            <a:schemeClr val="tx1"/>
                          </a:solidFill>
                          <a:latin typeface="Times New Roman" panose="02020603050405020304" pitchFamily="18" charset="0"/>
                          <a:cs typeface="Times New Roman" panose="02020603050405020304" pitchFamily="18" charset="0"/>
                        </a:rPr>
                        <a:t> a concrete mix for field applications.</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D</a:t>
                      </a:r>
                      <a:r>
                        <a:rPr lang="en-IN" sz="1400" b="0" i="1" u="sng" dirty="0">
                          <a:solidFill>
                            <a:schemeClr val="tx1"/>
                          </a:solidFill>
                          <a:latin typeface="Times New Roman" panose="02020603050405020304" pitchFamily="18" charset="0"/>
                          <a:cs typeface="Times New Roman" panose="02020603050405020304" pitchFamily="18" charset="0"/>
                        </a:rPr>
                        <a:t>esign </a:t>
                      </a:r>
                      <a:r>
                        <a:rPr lang="en-IN" sz="1400" b="0" dirty="0">
                          <a:solidFill>
                            <a:schemeClr val="tx1"/>
                          </a:solidFill>
                          <a:latin typeface="Times New Roman" panose="02020603050405020304" pitchFamily="18" charset="0"/>
                          <a:cs typeface="Times New Roman" panose="02020603050405020304" pitchFamily="18" charset="0"/>
                        </a:rPr>
                        <a:t>concrete mix for field applications using</a:t>
                      </a:r>
                      <a:r>
                        <a:rPr lang="en-IN" sz="1400" b="0" u="sng" dirty="0">
                          <a:solidFill>
                            <a:schemeClr val="tx1"/>
                          </a:solidFill>
                          <a:latin typeface="Times New Roman" panose="02020603050405020304" pitchFamily="18" charset="0"/>
                          <a:cs typeface="Times New Roman" panose="02020603050405020304" pitchFamily="18" charset="0"/>
                        </a:rPr>
                        <a:t> </a:t>
                      </a:r>
                      <a:r>
                        <a:rPr lang="en-IN" sz="1400" b="0" dirty="0">
                          <a:solidFill>
                            <a:schemeClr val="tx1"/>
                          </a:solidFill>
                          <a:latin typeface="Times New Roman" panose="02020603050405020304" pitchFamily="18" charset="0"/>
                          <a:cs typeface="Times New Roman" panose="02020603050405020304" pitchFamily="18" charset="0"/>
                        </a:rPr>
                        <a:t>characteristics of mix constituents and relevant IS codes. </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9509">
                <a:tc>
                  <a:txBody>
                    <a:bodyPr/>
                    <a:lstStyle/>
                    <a:p>
                      <a:pPr algn="l">
                        <a:lnSpc>
                          <a:spcPct val="115000"/>
                        </a:lnSpc>
                        <a:spcAft>
                          <a:spcPts val="1000"/>
                        </a:spcAft>
                      </a:pPr>
                      <a:r>
                        <a:rPr lang="en-IN" sz="1600" b="1" dirty="0"/>
                        <a:t>Prepare</a:t>
                      </a:r>
                      <a:r>
                        <a:rPr lang="en-IN" sz="1600" dirty="0"/>
                        <a:t> a comprehensive report on new knowledge in any one of the topic related to concrete technology</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7620000" y="381000"/>
            <a:ext cx="2133600" cy="707886"/>
          </a:xfrm>
          <a:prstGeom prst="rect">
            <a:avLst/>
          </a:prstGeom>
          <a:noFill/>
        </p:spPr>
        <p:txBody>
          <a:bodyPr wrap="square" rtlCol="0">
            <a:spAutoFit/>
          </a:bodyPr>
          <a:lstStyle/>
          <a:p>
            <a:r>
              <a:rPr lang="en-IN" sz="2000" b="1" dirty="0">
                <a:solidFill>
                  <a:srgbClr val="FF0000"/>
                </a:solidFill>
              </a:rPr>
              <a:t>Is this mapping correct ?</a:t>
            </a:r>
          </a:p>
        </p:txBody>
      </p:sp>
      <p:cxnSp>
        <p:nvCxnSpPr>
          <p:cNvPr id="5" name="Straight Arrow Connector 4"/>
          <p:cNvCxnSpPr/>
          <p:nvPr/>
        </p:nvCxnSpPr>
        <p:spPr>
          <a:xfrm flipH="1">
            <a:off x="3657600" y="1344543"/>
            <a:ext cx="4038600" cy="127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257800" y="1981200"/>
            <a:ext cx="4495800" cy="2641364"/>
          </a:xfrm>
          <a:prstGeom prst="rect">
            <a:avLst/>
          </a:prstGeom>
        </p:spPr>
      </p:pic>
    </p:spTree>
    <p:extLst>
      <p:ext uri="{BB962C8B-B14F-4D97-AF65-F5344CB8AC3E}">
        <p14:creationId xmlns:p14="http://schemas.microsoft.com/office/powerpoint/2010/main" val="2944863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CH NBA SAR NEW 25.09.2018.pdf - Adobe Acrobat Pro"/>
          <p:cNvPicPr>
            <a:picLocks noGrp="1" noChangeAspect="1"/>
          </p:cNvPicPr>
          <p:nvPr>
            <p:ph idx="1"/>
          </p:nvPr>
        </p:nvPicPr>
        <p:blipFill>
          <a:blip r:embed="rId2"/>
          <a:stretch>
            <a:fillRect/>
          </a:stretch>
        </p:blipFill>
        <p:spPr>
          <a:xfrm>
            <a:off x="408889" y="3284982"/>
            <a:ext cx="9116110" cy="4104458"/>
          </a:xfrm>
        </p:spPr>
      </p:pic>
      <p:pic>
        <p:nvPicPr>
          <p:cNvPr id="3" name="Content Placeholder 5" descr="MECH NBA SAR NEW 25.09.2018.pdf - Adobe Acrobat Pro"/>
          <p:cNvPicPr>
            <a:picLocks noChangeAspect="1"/>
          </p:cNvPicPr>
          <p:nvPr/>
        </p:nvPicPr>
        <p:blipFill>
          <a:blip r:embed="rId3"/>
          <a:stretch>
            <a:fillRect/>
          </a:stretch>
        </p:blipFill>
        <p:spPr>
          <a:xfrm>
            <a:off x="381000" y="-23518"/>
            <a:ext cx="9144000" cy="4172599"/>
          </a:xfrm>
          <a:prstGeom prst="rect">
            <a:avLst/>
          </a:prstGeom>
          <a:noFill/>
          <a:ln w="9528">
            <a:solidFill>
              <a:srgbClr val="C00000"/>
            </a:solidFill>
            <a:prstDash val="solid"/>
          </a:ln>
        </p:spPr>
      </p:pic>
      <p:sp>
        <p:nvSpPr>
          <p:cNvPr id="4" name="Oval 3"/>
          <p:cNvSpPr/>
          <p:nvPr/>
        </p:nvSpPr>
        <p:spPr>
          <a:xfrm>
            <a:off x="3124201" y="761997"/>
            <a:ext cx="1295403" cy="381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5" name="Rectangle 4"/>
          <p:cNvSpPr/>
          <p:nvPr/>
        </p:nvSpPr>
        <p:spPr>
          <a:xfrm>
            <a:off x="457197" y="4953003"/>
            <a:ext cx="9067803" cy="228600"/>
          </a:xfrm>
          <a:prstGeom prst="rect">
            <a:avLst/>
          </a:prstGeom>
          <a:noFill/>
          <a:ln w="57150">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6" name="Straight Arrow Connector 6"/>
          <p:cNvCxnSpPr/>
          <p:nvPr/>
        </p:nvCxnSpPr>
        <p:spPr>
          <a:xfrm flipV="1">
            <a:off x="8077203" y="4149080"/>
            <a:ext cx="457200" cy="651520"/>
          </a:xfrm>
          <a:prstGeom prst="straightConnector1">
            <a:avLst/>
          </a:prstGeom>
          <a:noFill/>
          <a:ln w="9528">
            <a:solidFill>
              <a:srgbClr val="4A7EBB"/>
            </a:solidFill>
            <a:prstDash val="solid"/>
            <a:tailEnd type="arrow"/>
          </a:ln>
        </p:spPr>
      </p:cxnSp>
      <p:sp>
        <p:nvSpPr>
          <p:cNvPr id="7" name="TextBox 7"/>
          <p:cNvSpPr txBox="1"/>
          <p:nvPr/>
        </p:nvSpPr>
        <p:spPr>
          <a:xfrm>
            <a:off x="8305803" y="4066401"/>
            <a:ext cx="1219196" cy="276999"/>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200" b="1">
                <a:solidFill>
                  <a:srgbClr val="C00000"/>
                </a:solidFill>
              </a:rPr>
              <a:t>Communication</a:t>
            </a:r>
          </a:p>
        </p:txBody>
      </p:sp>
    </p:spTree>
    <p:extLst>
      <p:ext uri="{BB962C8B-B14F-4D97-AF65-F5344CB8AC3E}">
        <p14:creationId xmlns:p14="http://schemas.microsoft.com/office/powerpoint/2010/main" val="1686513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1143000"/>
            <a:ext cx="8920162" cy="5033963"/>
          </a:xfrm>
        </p:spPr>
        <p:txBody>
          <a:bodyPr>
            <a:normAutofit/>
          </a:bodyPr>
          <a:lstStyle/>
          <a:p>
            <a:r>
              <a:rPr lang="en-US" sz="4000" b="1" dirty="0">
                <a:solidFill>
                  <a:srgbClr val="FF0000"/>
                </a:solidFill>
              </a:rPr>
              <a:t>What are the ways for teachers to target complex engineering problems ? </a:t>
            </a:r>
          </a:p>
          <a:p>
            <a:endParaRPr lang="en-US" sz="4000" b="1" dirty="0">
              <a:solidFill>
                <a:srgbClr val="FF0000"/>
              </a:solidFill>
            </a:endParaRPr>
          </a:p>
          <a:p>
            <a:r>
              <a:rPr lang="en-US" sz="4000" b="1" dirty="0"/>
              <a:t>Can PBL help ?</a:t>
            </a:r>
          </a:p>
        </p:txBody>
      </p:sp>
    </p:spTree>
    <p:extLst>
      <p:ext uri="{BB962C8B-B14F-4D97-AF65-F5344CB8AC3E}">
        <p14:creationId xmlns:p14="http://schemas.microsoft.com/office/powerpoint/2010/main" val="1652994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520" y="3868420"/>
            <a:ext cx="7684029" cy="2989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22700"/>
            <a:ext cx="3823440" cy="3035300"/>
          </a:xfrm>
          <a:custGeom>
            <a:avLst/>
            <a:gdLst/>
            <a:ahLst/>
            <a:cxnLst/>
            <a:rect l="l" t="t" r="r" b="b"/>
            <a:pathLst>
              <a:path w="3529329" h="3035300">
                <a:moveTo>
                  <a:pt x="0" y="0"/>
                </a:moveTo>
                <a:lnTo>
                  <a:pt x="3529329" y="0"/>
                </a:lnTo>
                <a:lnTo>
                  <a:pt x="3529329" y="3035300"/>
                </a:lnTo>
              </a:path>
            </a:pathLst>
          </a:custGeom>
          <a:ln w="76194">
            <a:solidFill>
              <a:srgbClr val="FFFFFF"/>
            </a:solidFill>
          </a:ln>
        </p:spPr>
        <p:txBody>
          <a:bodyPr wrap="square" lIns="0" tIns="0" rIns="0" bIns="0" rtlCol="0"/>
          <a:lstStyle/>
          <a:p>
            <a:endParaRPr/>
          </a:p>
        </p:txBody>
      </p:sp>
      <p:sp>
        <p:nvSpPr>
          <p:cNvPr id="4" name="object 4"/>
          <p:cNvSpPr/>
          <p:nvPr/>
        </p:nvSpPr>
        <p:spPr>
          <a:xfrm>
            <a:off x="0" y="3860800"/>
            <a:ext cx="3783542" cy="2997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68962" y="3726179"/>
            <a:ext cx="2537037" cy="3131820"/>
          </a:xfrm>
          <a:custGeom>
            <a:avLst/>
            <a:gdLst/>
            <a:ahLst/>
            <a:cxnLst/>
            <a:rect l="l" t="t" r="r" b="b"/>
            <a:pathLst>
              <a:path w="2341879" h="3131820">
                <a:moveTo>
                  <a:pt x="0" y="3131820"/>
                </a:moveTo>
                <a:lnTo>
                  <a:pt x="0" y="0"/>
                </a:lnTo>
                <a:lnTo>
                  <a:pt x="2341879" y="0"/>
                </a:lnTo>
              </a:path>
            </a:pathLst>
          </a:custGeom>
          <a:ln w="76194">
            <a:solidFill>
              <a:srgbClr val="FFFFFF"/>
            </a:solidFill>
          </a:ln>
        </p:spPr>
        <p:txBody>
          <a:bodyPr wrap="square" lIns="0" tIns="0" rIns="0" bIns="0" rtlCol="0"/>
          <a:lstStyle/>
          <a:p>
            <a:endParaRPr/>
          </a:p>
        </p:txBody>
      </p:sp>
      <p:sp>
        <p:nvSpPr>
          <p:cNvPr id="6" name="object 6"/>
          <p:cNvSpPr/>
          <p:nvPr/>
        </p:nvSpPr>
        <p:spPr>
          <a:xfrm>
            <a:off x="7410238" y="3763009"/>
            <a:ext cx="2495761" cy="30949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76" y="3284220"/>
            <a:ext cx="3784918" cy="915669"/>
          </a:xfrm>
          <a:custGeom>
            <a:avLst/>
            <a:gdLst/>
            <a:ahLst/>
            <a:cxnLst/>
            <a:rect l="l" t="t" r="r" b="b"/>
            <a:pathLst>
              <a:path w="3493770" h="915670">
                <a:moveTo>
                  <a:pt x="3493770" y="0"/>
                </a:moveTo>
                <a:lnTo>
                  <a:pt x="0" y="0"/>
                </a:lnTo>
                <a:lnTo>
                  <a:pt x="0" y="915669"/>
                </a:lnTo>
                <a:lnTo>
                  <a:pt x="3493770" y="0"/>
                </a:lnTo>
                <a:close/>
              </a:path>
            </a:pathLst>
          </a:custGeom>
          <a:solidFill>
            <a:srgbClr val="FFFFFF"/>
          </a:solidFill>
        </p:spPr>
        <p:txBody>
          <a:bodyPr wrap="square" lIns="0" tIns="0" rIns="0" bIns="0" rtlCol="0"/>
          <a:lstStyle/>
          <a:p>
            <a:endParaRPr/>
          </a:p>
        </p:txBody>
      </p:sp>
      <p:sp>
        <p:nvSpPr>
          <p:cNvPr id="8" name="object 8"/>
          <p:cNvSpPr/>
          <p:nvPr/>
        </p:nvSpPr>
        <p:spPr>
          <a:xfrm>
            <a:off x="6200881" y="3307079"/>
            <a:ext cx="3703743" cy="914400"/>
          </a:xfrm>
          <a:custGeom>
            <a:avLst/>
            <a:gdLst/>
            <a:ahLst/>
            <a:cxnLst/>
            <a:rect l="l" t="t" r="r" b="b"/>
            <a:pathLst>
              <a:path w="3418840" h="914400">
                <a:moveTo>
                  <a:pt x="3418840" y="0"/>
                </a:moveTo>
                <a:lnTo>
                  <a:pt x="0" y="0"/>
                </a:lnTo>
                <a:lnTo>
                  <a:pt x="3418840" y="914400"/>
                </a:lnTo>
                <a:lnTo>
                  <a:pt x="3418840" y="0"/>
                </a:lnTo>
                <a:close/>
              </a:path>
            </a:pathLst>
          </a:custGeom>
          <a:solidFill>
            <a:srgbClr val="FFFFFF"/>
          </a:solidFill>
        </p:spPr>
        <p:txBody>
          <a:bodyPr wrap="square" lIns="0" tIns="0" rIns="0" bIns="0" rtlCol="0"/>
          <a:lstStyle/>
          <a:p>
            <a:endParaRPr/>
          </a:p>
        </p:txBody>
      </p:sp>
      <p:sp>
        <p:nvSpPr>
          <p:cNvPr id="9" name="object 9"/>
          <p:cNvSpPr/>
          <p:nvPr/>
        </p:nvSpPr>
        <p:spPr>
          <a:xfrm>
            <a:off x="0" y="371648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253743">
            <a:solidFill>
              <a:srgbClr val="B1B1B1"/>
            </a:solidFill>
          </a:ln>
        </p:spPr>
        <p:txBody>
          <a:bodyPr wrap="square" lIns="0" tIns="0" rIns="0" bIns="0" rtlCol="0"/>
          <a:lstStyle/>
          <a:p>
            <a:endParaRPr/>
          </a:p>
        </p:txBody>
      </p:sp>
      <p:sp>
        <p:nvSpPr>
          <p:cNvPr id="10" name="object 10"/>
          <p:cNvSpPr/>
          <p:nvPr/>
        </p:nvSpPr>
        <p:spPr>
          <a:xfrm>
            <a:off x="0" y="352725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57146">
            <a:solidFill>
              <a:srgbClr val="DCDCDC"/>
            </a:solidFill>
          </a:ln>
        </p:spPr>
        <p:txBody>
          <a:bodyPr wrap="square" lIns="0" tIns="0" rIns="0" bIns="0" rtlCol="0"/>
          <a:lstStyle/>
          <a:p>
            <a:endParaRPr/>
          </a:p>
        </p:txBody>
      </p:sp>
      <p:sp>
        <p:nvSpPr>
          <p:cNvPr id="11" name="object 11"/>
          <p:cNvSpPr txBox="1">
            <a:spLocks noGrp="1"/>
          </p:cNvSpPr>
          <p:nvPr>
            <p:ph type="title"/>
          </p:nvPr>
        </p:nvSpPr>
        <p:spPr>
          <a:xfrm>
            <a:off x="1143000" y="1133130"/>
            <a:ext cx="8007666" cy="859210"/>
          </a:xfrm>
          <a:prstGeom prst="rect">
            <a:avLst/>
          </a:prstGeom>
        </p:spPr>
        <p:txBody>
          <a:bodyPr vert="horz" wrap="square" lIns="0" tIns="12700" rIns="0" bIns="0" rtlCol="0">
            <a:spAutoFit/>
          </a:bodyPr>
          <a:lstStyle/>
          <a:p>
            <a:pPr marL="12700">
              <a:lnSpc>
                <a:spcPct val="100000"/>
              </a:lnSpc>
              <a:spcBef>
                <a:spcPts val="100"/>
              </a:spcBef>
            </a:pPr>
            <a:r>
              <a:rPr sz="5500" spc="-5" dirty="0">
                <a:solidFill>
                  <a:srgbClr val="629F95"/>
                </a:solidFill>
              </a:rPr>
              <a:t>Problem-Based</a:t>
            </a:r>
            <a:r>
              <a:rPr sz="5500" spc="-65" dirty="0">
                <a:solidFill>
                  <a:srgbClr val="629F95"/>
                </a:solidFill>
              </a:rPr>
              <a:t> </a:t>
            </a:r>
            <a:r>
              <a:rPr sz="5500" spc="-5" dirty="0">
                <a:solidFill>
                  <a:srgbClr val="629F95"/>
                </a:solidFill>
              </a:rPr>
              <a:t>Learning</a:t>
            </a:r>
            <a:endParaRPr sz="5500" dirty="0"/>
          </a:p>
        </p:txBody>
      </p:sp>
    </p:spTree>
    <p:extLst>
      <p:ext uri="{BB962C8B-B14F-4D97-AF65-F5344CB8AC3E}">
        <p14:creationId xmlns:p14="http://schemas.microsoft.com/office/powerpoint/2010/main" val="209186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2161434" y="604520"/>
            <a:ext cx="5583820" cy="695960"/>
          </a:xfrm>
          <a:prstGeom prst="rect">
            <a:avLst/>
          </a:prstGeom>
        </p:spPr>
        <p:txBody>
          <a:bodyPr vert="horz" wrap="square" lIns="0" tIns="12700" rIns="0" bIns="0" rtlCol="0">
            <a:spAutoFit/>
          </a:bodyPr>
          <a:lstStyle/>
          <a:p>
            <a:pPr marL="12700">
              <a:lnSpc>
                <a:spcPct val="100000"/>
              </a:lnSpc>
              <a:spcBef>
                <a:spcPts val="100"/>
              </a:spcBef>
              <a:tabLst>
                <a:tab pos="1812925" algn="l"/>
              </a:tabLst>
            </a:pPr>
            <a:r>
              <a:rPr spc="-5" dirty="0">
                <a:solidFill>
                  <a:srgbClr val="000000"/>
                </a:solidFill>
              </a:rPr>
              <a:t>Where	</a:t>
            </a:r>
            <a:r>
              <a:rPr dirty="0">
                <a:solidFill>
                  <a:srgbClr val="000000"/>
                </a:solidFill>
              </a:rPr>
              <a:t>does PBL</a:t>
            </a:r>
            <a:r>
              <a:rPr spc="-80" dirty="0">
                <a:solidFill>
                  <a:srgbClr val="000000"/>
                </a:solidFill>
              </a:rPr>
              <a:t> </a:t>
            </a:r>
            <a:r>
              <a:rPr spc="-5" dirty="0">
                <a:solidFill>
                  <a:srgbClr val="000000"/>
                </a:solidFill>
              </a:rPr>
              <a:t>fit?</a:t>
            </a:r>
          </a:p>
        </p:txBody>
      </p:sp>
      <p:sp>
        <p:nvSpPr>
          <p:cNvPr id="5" name="object 5"/>
          <p:cNvSpPr/>
          <p:nvPr/>
        </p:nvSpPr>
        <p:spPr>
          <a:xfrm>
            <a:off x="4913101" y="4375150"/>
            <a:ext cx="3113511" cy="557530"/>
          </a:xfrm>
          <a:custGeom>
            <a:avLst/>
            <a:gdLst/>
            <a:ahLst/>
            <a:cxnLst/>
            <a:rect l="l" t="t" r="r" b="b"/>
            <a:pathLst>
              <a:path w="2874009" h="557529">
                <a:moveTo>
                  <a:pt x="2874009" y="557530"/>
                </a:moveTo>
                <a:lnTo>
                  <a:pt x="2874009" y="279400"/>
                </a:lnTo>
                <a:lnTo>
                  <a:pt x="0" y="279400"/>
                </a:lnTo>
                <a:lnTo>
                  <a:pt x="0" y="0"/>
                </a:lnTo>
              </a:path>
            </a:pathLst>
          </a:custGeom>
          <a:ln w="28393">
            <a:solidFill>
              <a:srgbClr val="000000"/>
            </a:solidFill>
          </a:ln>
        </p:spPr>
        <p:txBody>
          <a:bodyPr wrap="square" lIns="0" tIns="0" rIns="0" bIns="0" rtlCol="0"/>
          <a:lstStyle/>
          <a:p>
            <a:endParaRPr/>
          </a:p>
        </p:txBody>
      </p:sp>
      <p:sp>
        <p:nvSpPr>
          <p:cNvPr id="6" name="object 6"/>
          <p:cNvSpPr/>
          <p:nvPr/>
        </p:nvSpPr>
        <p:spPr>
          <a:xfrm>
            <a:off x="4913101" y="4375150"/>
            <a:ext cx="0" cy="557530"/>
          </a:xfrm>
          <a:custGeom>
            <a:avLst/>
            <a:gdLst/>
            <a:ahLst/>
            <a:cxnLst/>
            <a:rect l="l" t="t" r="r" b="b"/>
            <a:pathLst>
              <a:path h="557529">
                <a:moveTo>
                  <a:pt x="0" y="557530"/>
                </a:moveTo>
                <a:lnTo>
                  <a:pt x="0" y="0"/>
                </a:lnTo>
              </a:path>
            </a:pathLst>
          </a:custGeom>
          <a:ln w="28393">
            <a:solidFill>
              <a:srgbClr val="000000"/>
            </a:solidFill>
          </a:ln>
        </p:spPr>
        <p:txBody>
          <a:bodyPr wrap="square" lIns="0" tIns="0" rIns="0" bIns="0" rtlCol="0"/>
          <a:lstStyle/>
          <a:p>
            <a:endParaRPr/>
          </a:p>
        </p:txBody>
      </p:sp>
      <p:sp>
        <p:nvSpPr>
          <p:cNvPr id="7" name="object 7"/>
          <p:cNvSpPr/>
          <p:nvPr/>
        </p:nvSpPr>
        <p:spPr>
          <a:xfrm>
            <a:off x="1800965" y="4375150"/>
            <a:ext cx="3112135" cy="557530"/>
          </a:xfrm>
          <a:custGeom>
            <a:avLst/>
            <a:gdLst/>
            <a:ahLst/>
            <a:cxnLst/>
            <a:rect l="l" t="t" r="r" b="b"/>
            <a:pathLst>
              <a:path w="2872740" h="557529">
                <a:moveTo>
                  <a:pt x="0" y="557530"/>
                </a:moveTo>
                <a:lnTo>
                  <a:pt x="0" y="279400"/>
                </a:lnTo>
                <a:lnTo>
                  <a:pt x="2872740" y="279400"/>
                </a:lnTo>
                <a:lnTo>
                  <a:pt x="2872740" y="0"/>
                </a:lnTo>
              </a:path>
            </a:pathLst>
          </a:custGeom>
          <a:ln w="28393">
            <a:solidFill>
              <a:srgbClr val="000000"/>
            </a:solidFill>
          </a:ln>
        </p:spPr>
        <p:txBody>
          <a:bodyPr wrap="square" lIns="0" tIns="0" rIns="0" bIns="0" rtlCol="0"/>
          <a:lstStyle/>
          <a:p>
            <a:endParaRPr/>
          </a:p>
        </p:txBody>
      </p:sp>
      <p:sp>
        <p:nvSpPr>
          <p:cNvPr id="8" name="object 8"/>
          <p:cNvSpPr/>
          <p:nvPr/>
        </p:nvSpPr>
        <p:spPr>
          <a:xfrm>
            <a:off x="4913101" y="2701289"/>
            <a:ext cx="0" cy="557530"/>
          </a:xfrm>
          <a:custGeom>
            <a:avLst/>
            <a:gdLst/>
            <a:ahLst/>
            <a:cxnLst/>
            <a:rect l="l" t="t" r="r" b="b"/>
            <a:pathLst>
              <a:path h="557529">
                <a:moveTo>
                  <a:pt x="0" y="557530"/>
                </a:moveTo>
                <a:lnTo>
                  <a:pt x="0" y="0"/>
                </a:lnTo>
              </a:path>
            </a:pathLst>
          </a:custGeom>
          <a:ln w="28393">
            <a:solidFill>
              <a:srgbClr val="000000"/>
            </a:solidFill>
          </a:ln>
        </p:spPr>
        <p:txBody>
          <a:bodyPr wrap="square" lIns="0" tIns="0" rIns="0" bIns="0" rtlCol="0"/>
          <a:lstStyle/>
          <a:p>
            <a:endParaRPr/>
          </a:p>
        </p:txBody>
      </p:sp>
      <p:sp>
        <p:nvSpPr>
          <p:cNvPr id="9" name="object 9"/>
          <p:cNvSpPr/>
          <p:nvPr/>
        </p:nvSpPr>
        <p:spPr>
          <a:xfrm>
            <a:off x="3579918" y="1584960"/>
            <a:ext cx="2667741" cy="1116330"/>
          </a:xfrm>
          <a:custGeom>
            <a:avLst/>
            <a:gdLst/>
            <a:ahLst/>
            <a:cxnLst/>
            <a:rect l="l" t="t" r="r" b="b"/>
            <a:pathLst>
              <a:path w="2462529" h="1116330">
                <a:moveTo>
                  <a:pt x="2277110" y="0"/>
                </a:moveTo>
                <a:lnTo>
                  <a:pt x="185420" y="0"/>
                </a:lnTo>
                <a:lnTo>
                  <a:pt x="139494" y="7390"/>
                </a:lnTo>
                <a:lnTo>
                  <a:pt x="96143" y="27798"/>
                </a:lnTo>
                <a:lnTo>
                  <a:pt x="57943" y="58578"/>
                </a:lnTo>
                <a:lnTo>
                  <a:pt x="27469" y="97084"/>
                </a:lnTo>
                <a:lnTo>
                  <a:pt x="7296" y="140670"/>
                </a:lnTo>
                <a:lnTo>
                  <a:pt x="0" y="186689"/>
                </a:lnTo>
                <a:lnTo>
                  <a:pt x="0" y="930910"/>
                </a:lnTo>
                <a:lnTo>
                  <a:pt x="7296" y="976835"/>
                </a:lnTo>
                <a:lnTo>
                  <a:pt x="27469" y="1020186"/>
                </a:lnTo>
                <a:lnTo>
                  <a:pt x="57943" y="1058386"/>
                </a:lnTo>
                <a:lnTo>
                  <a:pt x="96143" y="1088860"/>
                </a:lnTo>
                <a:lnTo>
                  <a:pt x="139494" y="1109033"/>
                </a:lnTo>
                <a:lnTo>
                  <a:pt x="185420" y="1116329"/>
                </a:lnTo>
                <a:lnTo>
                  <a:pt x="2277110" y="1116329"/>
                </a:lnTo>
                <a:lnTo>
                  <a:pt x="2323035" y="1109033"/>
                </a:lnTo>
                <a:lnTo>
                  <a:pt x="2366386" y="1088860"/>
                </a:lnTo>
                <a:lnTo>
                  <a:pt x="2404586" y="1058386"/>
                </a:lnTo>
                <a:lnTo>
                  <a:pt x="2435060" y="1020186"/>
                </a:lnTo>
                <a:lnTo>
                  <a:pt x="2455233" y="976835"/>
                </a:lnTo>
                <a:lnTo>
                  <a:pt x="2462530" y="930910"/>
                </a:lnTo>
                <a:lnTo>
                  <a:pt x="2462530" y="186689"/>
                </a:lnTo>
                <a:lnTo>
                  <a:pt x="2455233" y="140670"/>
                </a:lnTo>
                <a:lnTo>
                  <a:pt x="2435060" y="97084"/>
                </a:lnTo>
                <a:lnTo>
                  <a:pt x="2404586" y="58578"/>
                </a:lnTo>
                <a:lnTo>
                  <a:pt x="2366386" y="27798"/>
                </a:lnTo>
                <a:lnTo>
                  <a:pt x="2323035" y="7390"/>
                </a:lnTo>
                <a:lnTo>
                  <a:pt x="2277110" y="0"/>
                </a:lnTo>
                <a:close/>
              </a:path>
            </a:pathLst>
          </a:custGeom>
          <a:solidFill>
            <a:srgbClr val="FFEE66"/>
          </a:solidFill>
        </p:spPr>
        <p:txBody>
          <a:bodyPr wrap="square" lIns="0" tIns="0" rIns="0" bIns="0" rtlCol="0"/>
          <a:lstStyle/>
          <a:p>
            <a:endParaRPr/>
          </a:p>
        </p:txBody>
      </p:sp>
      <p:sp>
        <p:nvSpPr>
          <p:cNvPr id="10" name="object 10"/>
          <p:cNvSpPr/>
          <p:nvPr/>
        </p:nvSpPr>
        <p:spPr>
          <a:xfrm>
            <a:off x="3579918" y="1584960"/>
            <a:ext cx="2667741" cy="1116330"/>
          </a:xfrm>
          <a:custGeom>
            <a:avLst/>
            <a:gdLst/>
            <a:ahLst/>
            <a:cxnLst/>
            <a:rect l="l" t="t" r="r" b="b"/>
            <a:pathLst>
              <a:path w="2462529" h="1116330">
                <a:moveTo>
                  <a:pt x="185420" y="0"/>
                </a:moveTo>
                <a:lnTo>
                  <a:pt x="139494" y="7390"/>
                </a:lnTo>
                <a:lnTo>
                  <a:pt x="96143" y="27798"/>
                </a:lnTo>
                <a:lnTo>
                  <a:pt x="57943" y="58578"/>
                </a:lnTo>
                <a:lnTo>
                  <a:pt x="27469" y="97084"/>
                </a:lnTo>
                <a:lnTo>
                  <a:pt x="7296" y="140670"/>
                </a:lnTo>
                <a:lnTo>
                  <a:pt x="0" y="186689"/>
                </a:lnTo>
                <a:lnTo>
                  <a:pt x="0" y="930910"/>
                </a:lnTo>
                <a:lnTo>
                  <a:pt x="7296" y="976835"/>
                </a:lnTo>
                <a:lnTo>
                  <a:pt x="27469" y="1020186"/>
                </a:lnTo>
                <a:lnTo>
                  <a:pt x="57943" y="1058386"/>
                </a:lnTo>
                <a:lnTo>
                  <a:pt x="96143" y="1088860"/>
                </a:lnTo>
                <a:lnTo>
                  <a:pt x="139494" y="1109033"/>
                </a:lnTo>
                <a:lnTo>
                  <a:pt x="185420" y="1116329"/>
                </a:lnTo>
                <a:lnTo>
                  <a:pt x="2277110" y="1116329"/>
                </a:lnTo>
                <a:lnTo>
                  <a:pt x="2323035" y="1109033"/>
                </a:lnTo>
                <a:lnTo>
                  <a:pt x="2366386" y="1088860"/>
                </a:lnTo>
                <a:lnTo>
                  <a:pt x="2404586" y="1058386"/>
                </a:lnTo>
                <a:lnTo>
                  <a:pt x="2435060" y="1020186"/>
                </a:lnTo>
                <a:lnTo>
                  <a:pt x="2455233" y="976835"/>
                </a:lnTo>
                <a:lnTo>
                  <a:pt x="2462530" y="930910"/>
                </a:lnTo>
                <a:lnTo>
                  <a:pt x="2462530" y="186689"/>
                </a:lnTo>
                <a:lnTo>
                  <a:pt x="2455233" y="140670"/>
                </a:lnTo>
                <a:lnTo>
                  <a:pt x="2435060" y="97084"/>
                </a:lnTo>
                <a:lnTo>
                  <a:pt x="2404586" y="58578"/>
                </a:lnTo>
                <a:lnTo>
                  <a:pt x="2366386" y="27798"/>
                </a:lnTo>
                <a:lnTo>
                  <a:pt x="2323035" y="7390"/>
                </a:lnTo>
                <a:lnTo>
                  <a:pt x="2277110" y="0"/>
                </a:lnTo>
                <a:lnTo>
                  <a:pt x="185420" y="0"/>
                </a:lnTo>
                <a:close/>
              </a:path>
            </a:pathLst>
          </a:custGeom>
          <a:ln w="9344">
            <a:solidFill>
              <a:srgbClr val="000000"/>
            </a:solidFill>
          </a:ln>
        </p:spPr>
        <p:txBody>
          <a:bodyPr wrap="square" lIns="0" tIns="0" rIns="0" bIns="0" rtlCol="0"/>
          <a:lstStyle/>
          <a:p>
            <a:endParaRPr/>
          </a:p>
        </p:txBody>
      </p:sp>
      <p:sp>
        <p:nvSpPr>
          <p:cNvPr id="11" name="object 11"/>
          <p:cNvSpPr txBox="1"/>
          <p:nvPr/>
        </p:nvSpPr>
        <p:spPr>
          <a:xfrm>
            <a:off x="3866092" y="1971040"/>
            <a:ext cx="2096770" cy="345440"/>
          </a:xfrm>
          <a:prstGeom prst="rect">
            <a:avLst/>
          </a:prstGeom>
        </p:spPr>
        <p:txBody>
          <a:bodyPr vert="horz" wrap="square" lIns="0" tIns="12700" rIns="0" bIns="0" rtlCol="0">
            <a:spAutoFit/>
          </a:bodyPr>
          <a:lstStyle/>
          <a:p>
            <a:pPr marL="12700">
              <a:lnSpc>
                <a:spcPct val="100000"/>
              </a:lnSpc>
              <a:spcBef>
                <a:spcPts val="100"/>
              </a:spcBef>
            </a:pPr>
            <a:r>
              <a:rPr sz="2100" spc="-5" dirty="0">
                <a:latin typeface="Arial"/>
                <a:cs typeface="Arial"/>
              </a:rPr>
              <a:t>Inquiry</a:t>
            </a:r>
            <a:r>
              <a:rPr sz="2100" spc="-60" dirty="0">
                <a:latin typeface="Arial"/>
                <a:cs typeface="Arial"/>
              </a:rPr>
              <a:t> </a:t>
            </a:r>
            <a:r>
              <a:rPr sz="2100" spc="-5" dirty="0">
                <a:latin typeface="Arial"/>
                <a:cs typeface="Arial"/>
              </a:rPr>
              <a:t>Learning</a:t>
            </a:r>
            <a:endParaRPr sz="2100">
              <a:latin typeface="Arial"/>
              <a:cs typeface="Arial"/>
            </a:endParaRPr>
          </a:p>
        </p:txBody>
      </p:sp>
      <p:sp>
        <p:nvSpPr>
          <p:cNvPr id="12" name="object 12"/>
          <p:cNvSpPr/>
          <p:nvPr/>
        </p:nvSpPr>
        <p:spPr>
          <a:xfrm>
            <a:off x="3579918" y="3258820"/>
            <a:ext cx="2667741" cy="1116330"/>
          </a:xfrm>
          <a:custGeom>
            <a:avLst/>
            <a:gdLst/>
            <a:ahLst/>
            <a:cxnLst/>
            <a:rect l="l" t="t" r="r" b="b"/>
            <a:pathLst>
              <a:path w="2462529" h="1116329">
                <a:moveTo>
                  <a:pt x="2277110" y="0"/>
                </a:moveTo>
                <a:lnTo>
                  <a:pt x="185420" y="0"/>
                </a:lnTo>
                <a:lnTo>
                  <a:pt x="139494" y="7296"/>
                </a:lnTo>
                <a:lnTo>
                  <a:pt x="96143" y="27469"/>
                </a:lnTo>
                <a:lnTo>
                  <a:pt x="57943" y="57943"/>
                </a:lnTo>
                <a:lnTo>
                  <a:pt x="27469" y="96143"/>
                </a:lnTo>
                <a:lnTo>
                  <a:pt x="7296" y="139494"/>
                </a:lnTo>
                <a:lnTo>
                  <a:pt x="0" y="185419"/>
                </a:lnTo>
                <a:lnTo>
                  <a:pt x="0" y="929639"/>
                </a:lnTo>
                <a:lnTo>
                  <a:pt x="7296" y="976100"/>
                </a:lnTo>
                <a:lnTo>
                  <a:pt x="27469" y="1019809"/>
                </a:lnTo>
                <a:lnTo>
                  <a:pt x="57943" y="1058227"/>
                </a:lnTo>
                <a:lnTo>
                  <a:pt x="96143" y="1088813"/>
                </a:lnTo>
                <a:lnTo>
                  <a:pt x="139494" y="1109027"/>
                </a:lnTo>
                <a:lnTo>
                  <a:pt x="185420" y="1116329"/>
                </a:lnTo>
                <a:lnTo>
                  <a:pt x="2277110" y="1116329"/>
                </a:lnTo>
                <a:lnTo>
                  <a:pt x="2323035" y="1109027"/>
                </a:lnTo>
                <a:lnTo>
                  <a:pt x="2366386" y="1088813"/>
                </a:lnTo>
                <a:lnTo>
                  <a:pt x="2404586" y="1058227"/>
                </a:lnTo>
                <a:lnTo>
                  <a:pt x="2435060" y="1019809"/>
                </a:lnTo>
                <a:lnTo>
                  <a:pt x="2455233" y="976100"/>
                </a:lnTo>
                <a:lnTo>
                  <a:pt x="2462530" y="929639"/>
                </a:lnTo>
                <a:lnTo>
                  <a:pt x="2462530" y="185419"/>
                </a:lnTo>
                <a:lnTo>
                  <a:pt x="2455233" y="139494"/>
                </a:lnTo>
                <a:lnTo>
                  <a:pt x="2435060" y="96143"/>
                </a:lnTo>
                <a:lnTo>
                  <a:pt x="2404586" y="57943"/>
                </a:lnTo>
                <a:lnTo>
                  <a:pt x="2366386" y="27469"/>
                </a:lnTo>
                <a:lnTo>
                  <a:pt x="2323035" y="7296"/>
                </a:lnTo>
                <a:lnTo>
                  <a:pt x="2277110" y="0"/>
                </a:lnTo>
                <a:close/>
              </a:path>
            </a:pathLst>
          </a:custGeom>
          <a:solidFill>
            <a:srgbClr val="FFEE66"/>
          </a:solidFill>
        </p:spPr>
        <p:txBody>
          <a:bodyPr wrap="square" lIns="0" tIns="0" rIns="0" bIns="0" rtlCol="0"/>
          <a:lstStyle/>
          <a:p>
            <a:endParaRPr/>
          </a:p>
        </p:txBody>
      </p:sp>
      <p:sp>
        <p:nvSpPr>
          <p:cNvPr id="13" name="object 13"/>
          <p:cNvSpPr/>
          <p:nvPr/>
        </p:nvSpPr>
        <p:spPr>
          <a:xfrm>
            <a:off x="3579918" y="3258820"/>
            <a:ext cx="2667741" cy="1116330"/>
          </a:xfrm>
          <a:custGeom>
            <a:avLst/>
            <a:gdLst/>
            <a:ahLst/>
            <a:cxnLst/>
            <a:rect l="l" t="t" r="r" b="b"/>
            <a:pathLst>
              <a:path w="2462529" h="1116329">
                <a:moveTo>
                  <a:pt x="185420" y="0"/>
                </a:moveTo>
                <a:lnTo>
                  <a:pt x="139494" y="7296"/>
                </a:lnTo>
                <a:lnTo>
                  <a:pt x="96143" y="27469"/>
                </a:lnTo>
                <a:lnTo>
                  <a:pt x="57943" y="57943"/>
                </a:lnTo>
                <a:lnTo>
                  <a:pt x="27469" y="96143"/>
                </a:lnTo>
                <a:lnTo>
                  <a:pt x="7296" y="139494"/>
                </a:lnTo>
                <a:lnTo>
                  <a:pt x="0" y="185419"/>
                </a:lnTo>
                <a:lnTo>
                  <a:pt x="0" y="929639"/>
                </a:lnTo>
                <a:lnTo>
                  <a:pt x="7296" y="976100"/>
                </a:lnTo>
                <a:lnTo>
                  <a:pt x="27469" y="1019809"/>
                </a:lnTo>
                <a:lnTo>
                  <a:pt x="57943" y="1058227"/>
                </a:lnTo>
                <a:lnTo>
                  <a:pt x="96143" y="1088813"/>
                </a:lnTo>
                <a:lnTo>
                  <a:pt x="139494" y="1109027"/>
                </a:lnTo>
                <a:lnTo>
                  <a:pt x="185420" y="1116329"/>
                </a:lnTo>
                <a:lnTo>
                  <a:pt x="2277110" y="1116329"/>
                </a:lnTo>
                <a:lnTo>
                  <a:pt x="2323035" y="1109027"/>
                </a:lnTo>
                <a:lnTo>
                  <a:pt x="2366386" y="1088813"/>
                </a:lnTo>
                <a:lnTo>
                  <a:pt x="2404586" y="1058227"/>
                </a:lnTo>
                <a:lnTo>
                  <a:pt x="2435060" y="1019809"/>
                </a:lnTo>
                <a:lnTo>
                  <a:pt x="2455233" y="976100"/>
                </a:lnTo>
                <a:lnTo>
                  <a:pt x="2462530" y="929639"/>
                </a:lnTo>
                <a:lnTo>
                  <a:pt x="2462530" y="185419"/>
                </a:lnTo>
                <a:lnTo>
                  <a:pt x="2455233" y="139494"/>
                </a:lnTo>
                <a:lnTo>
                  <a:pt x="2435060" y="96143"/>
                </a:lnTo>
                <a:lnTo>
                  <a:pt x="2404586" y="57943"/>
                </a:lnTo>
                <a:lnTo>
                  <a:pt x="2366386" y="27469"/>
                </a:lnTo>
                <a:lnTo>
                  <a:pt x="2323035" y="7296"/>
                </a:lnTo>
                <a:lnTo>
                  <a:pt x="2277110" y="0"/>
                </a:lnTo>
                <a:lnTo>
                  <a:pt x="185420" y="0"/>
                </a:lnTo>
                <a:close/>
              </a:path>
            </a:pathLst>
          </a:custGeom>
          <a:ln w="9344">
            <a:solidFill>
              <a:srgbClr val="000000"/>
            </a:solidFill>
          </a:ln>
        </p:spPr>
        <p:txBody>
          <a:bodyPr wrap="square" lIns="0" tIns="0" rIns="0" bIns="0" rtlCol="0"/>
          <a:lstStyle/>
          <a:p>
            <a:endParaRPr/>
          </a:p>
        </p:txBody>
      </p:sp>
      <p:sp>
        <p:nvSpPr>
          <p:cNvPr id="14" name="object 14"/>
          <p:cNvSpPr txBox="1"/>
          <p:nvPr/>
        </p:nvSpPr>
        <p:spPr>
          <a:xfrm>
            <a:off x="4058708" y="3323591"/>
            <a:ext cx="1711537" cy="985519"/>
          </a:xfrm>
          <a:prstGeom prst="rect">
            <a:avLst/>
          </a:prstGeom>
        </p:spPr>
        <p:txBody>
          <a:bodyPr vert="horz" wrap="square" lIns="0" tIns="12700" rIns="0" bIns="0" rtlCol="0">
            <a:spAutoFit/>
          </a:bodyPr>
          <a:lstStyle/>
          <a:p>
            <a:pPr marL="12065" marR="5080" indent="-635" algn="ctr">
              <a:lnSpc>
                <a:spcPct val="100000"/>
              </a:lnSpc>
              <a:spcBef>
                <a:spcPts val="100"/>
              </a:spcBef>
            </a:pPr>
            <a:r>
              <a:rPr sz="2100" spc="-5" dirty="0">
                <a:latin typeface="Arial"/>
                <a:cs typeface="Arial"/>
              </a:rPr>
              <a:t>Cooperative/  </a:t>
            </a:r>
            <a:r>
              <a:rPr sz="2100" spc="-10" dirty="0">
                <a:latin typeface="Arial"/>
                <a:cs typeface="Arial"/>
              </a:rPr>
              <a:t>Co</a:t>
            </a:r>
            <a:r>
              <a:rPr sz="2100" dirty="0">
                <a:latin typeface="Arial"/>
                <a:cs typeface="Arial"/>
              </a:rPr>
              <a:t>ll</a:t>
            </a:r>
            <a:r>
              <a:rPr sz="2100" spc="-10" dirty="0">
                <a:latin typeface="Arial"/>
                <a:cs typeface="Arial"/>
              </a:rPr>
              <a:t>a</a:t>
            </a:r>
            <a:r>
              <a:rPr sz="2100" dirty="0">
                <a:latin typeface="Arial"/>
                <a:cs typeface="Arial"/>
              </a:rPr>
              <a:t>b</a:t>
            </a:r>
            <a:r>
              <a:rPr sz="2100" spc="-10" dirty="0">
                <a:latin typeface="Arial"/>
                <a:cs typeface="Arial"/>
              </a:rPr>
              <a:t>o</a:t>
            </a:r>
            <a:r>
              <a:rPr sz="2100" dirty="0">
                <a:latin typeface="Arial"/>
                <a:cs typeface="Arial"/>
              </a:rPr>
              <a:t>r</a:t>
            </a:r>
            <a:r>
              <a:rPr sz="2100" spc="-10" dirty="0">
                <a:latin typeface="Arial"/>
                <a:cs typeface="Arial"/>
              </a:rPr>
              <a:t>a</a:t>
            </a:r>
            <a:r>
              <a:rPr sz="2100" spc="5" dirty="0">
                <a:latin typeface="Arial"/>
                <a:cs typeface="Arial"/>
              </a:rPr>
              <a:t>t</a:t>
            </a:r>
            <a:r>
              <a:rPr sz="2100" dirty="0">
                <a:latin typeface="Arial"/>
                <a:cs typeface="Arial"/>
              </a:rPr>
              <a:t>ive  </a:t>
            </a:r>
            <a:r>
              <a:rPr sz="2100" spc="-5" dirty="0">
                <a:latin typeface="Arial"/>
                <a:cs typeface="Arial"/>
              </a:rPr>
              <a:t>Learning</a:t>
            </a:r>
            <a:endParaRPr sz="2100">
              <a:latin typeface="Arial"/>
              <a:cs typeface="Arial"/>
            </a:endParaRPr>
          </a:p>
        </p:txBody>
      </p:sp>
      <p:sp>
        <p:nvSpPr>
          <p:cNvPr id="15" name="object 15"/>
          <p:cNvSpPr/>
          <p:nvPr/>
        </p:nvSpPr>
        <p:spPr>
          <a:xfrm>
            <a:off x="467783" y="4932679"/>
            <a:ext cx="2667741" cy="1116330"/>
          </a:xfrm>
          <a:custGeom>
            <a:avLst/>
            <a:gdLst/>
            <a:ahLst/>
            <a:cxnLst/>
            <a:rect l="l" t="t" r="r" b="b"/>
            <a:pathLst>
              <a:path w="2462530" h="1116329">
                <a:moveTo>
                  <a:pt x="2277110" y="0"/>
                </a:moveTo>
                <a:lnTo>
                  <a:pt x="185420" y="0"/>
                </a:lnTo>
                <a:lnTo>
                  <a:pt x="139494" y="7296"/>
                </a:lnTo>
                <a:lnTo>
                  <a:pt x="96143" y="27469"/>
                </a:lnTo>
                <a:lnTo>
                  <a:pt x="57943" y="57943"/>
                </a:lnTo>
                <a:lnTo>
                  <a:pt x="27469" y="96143"/>
                </a:lnTo>
                <a:lnTo>
                  <a:pt x="7296" y="139494"/>
                </a:lnTo>
                <a:lnTo>
                  <a:pt x="0" y="185420"/>
                </a:lnTo>
                <a:lnTo>
                  <a:pt x="0" y="929640"/>
                </a:lnTo>
                <a:lnTo>
                  <a:pt x="7296" y="975659"/>
                </a:lnTo>
                <a:lnTo>
                  <a:pt x="27469" y="1019245"/>
                </a:lnTo>
                <a:lnTo>
                  <a:pt x="57943" y="1057751"/>
                </a:lnTo>
                <a:lnTo>
                  <a:pt x="96143" y="1088531"/>
                </a:lnTo>
                <a:lnTo>
                  <a:pt x="139494" y="1108939"/>
                </a:lnTo>
                <a:lnTo>
                  <a:pt x="185420" y="1116330"/>
                </a:lnTo>
                <a:lnTo>
                  <a:pt x="2277110" y="1116330"/>
                </a:lnTo>
                <a:lnTo>
                  <a:pt x="2323035" y="1108939"/>
                </a:lnTo>
                <a:lnTo>
                  <a:pt x="2366386" y="1088531"/>
                </a:lnTo>
                <a:lnTo>
                  <a:pt x="2404586" y="1057751"/>
                </a:lnTo>
                <a:lnTo>
                  <a:pt x="2435060" y="1019245"/>
                </a:lnTo>
                <a:lnTo>
                  <a:pt x="2455233" y="975659"/>
                </a:lnTo>
                <a:lnTo>
                  <a:pt x="2462530" y="929640"/>
                </a:lnTo>
                <a:lnTo>
                  <a:pt x="2462530" y="185420"/>
                </a:lnTo>
                <a:lnTo>
                  <a:pt x="2455233" y="139494"/>
                </a:lnTo>
                <a:lnTo>
                  <a:pt x="2435060" y="96143"/>
                </a:lnTo>
                <a:lnTo>
                  <a:pt x="2404586" y="57943"/>
                </a:lnTo>
                <a:lnTo>
                  <a:pt x="2366386" y="27469"/>
                </a:lnTo>
                <a:lnTo>
                  <a:pt x="2323035" y="7296"/>
                </a:lnTo>
                <a:lnTo>
                  <a:pt x="2277110" y="0"/>
                </a:lnTo>
                <a:close/>
              </a:path>
            </a:pathLst>
          </a:custGeom>
          <a:solidFill>
            <a:srgbClr val="FFEE66"/>
          </a:solidFill>
        </p:spPr>
        <p:txBody>
          <a:bodyPr wrap="square" lIns="0" tIns="0" rIns="0" bIns="0" rtlCol="0"/>
          <a:lstStyle/>
          <a:p>
            <a:endParaRPr/>
          </a:p>
        </p:txBody>
      </p:sp>
      <p:sp>
        <p:nvSpPr>
          <p:cNvPr id="16" name="object 16"/>
          <p:cNvSpPr/>
          <p:nvPr/>
        </p:nvSpPr>
        <p:spPr>
          <a:xfrm>
            <a:off x="467783" y="4932679"/>
            <a:ext cx="2667741" cy="1116330"/>
          </a:xfrm>
          <a:custGeom>
            <a:avLst/>
            <a:gdLst/>
            <a:ahLst/>
            <a:cxnLst/>
            <a:rect l="l" t="t" r="r" b="b"/>
            <a:pathLst>
              <a:path w="2462530" h="1116329">
                <a:moveTo>
                  <a:pt x="185420" y="0"/>
                </a:moveTo>
                <a:lnTo>
                  <a:pt x="139494" y="7296"/>
                </a:lnTo>
                <a:lnTo>
                  <a:pt x="96143" y="27469"/>
                </a:lnTo>
                <a:lnTo>
                  <a:pt x="57943" y="57943"/>
                </a:lnTo>
                <a:lnTo>
                  <a:pt x="27469" y="96143"/>
                </a:lnTo>
                <a:lnTo>
                  <a:pt x="7296" y="139494"/>
                </a:lnTo>
                <a:lnTo>
                  <a:pt x="0" y="185420"/>
                </a:lnTo>
                <a:lnTo>
                  <a:pt x="0" y="929640"/>
                </a:lnTo>
                <a:lnTo>
                  <a:pt x="7296" y="975659"/>
                </a:lnTo>
                <a:lnTo>
                  <a:pt x="27469" y="1019245"/>
                </a:lnTo>
                <a:lnTo>
                  <a:pt x="57943" y="1057751"/>
                </a:lnTo>
                <a:lnTo>
                  <a:pt x="96143" y="1088531"/>
                </a:lnTo>
                <a:lnTo>
                  <a:pt x="139494" y="1108939"/>
                </a:lnTo>
                <a:lnTo>
                  <a:pt x="185420" y="1116330"/>
                </a:lnTo>
                <a:lnTo>
                  <a:pt x="2277110" y="1116330"/>
                </a:lnTo>
                <a:lnTo>
                  <a:pt x="2323035" y="1108939"/>
                </a:lnTo>
                <a:lnTo>
                  <a:pt x="2366386" y="1088531"/>
                </a:lnTo>
                <a:lnTo>
                  <a:pt x="2404586" y="1057751"/>
                </a:lnTo>
                <a:lnTo>
                  <a:pt x="2435060" y="1019245"/>
                </a:lnTo>
                <a:lnTo>
                  <a:pt x="2455233" y="975659"/>
                </a:lnTo>
                <a:lnTo>
                  <a:pt x="2462530" y="929640"/>
                </a:lnTo>
                <a:lnTo>
                  <a:pt x="2462530" y="185420"/>
                </a:lnTo>
                <a:lnTo>
                  <a:pt x="2455233" y="139494"/>
                </a:lnTo>
                <a:lnTo>
                  <a:pt x="2435060" y="96143"/>
                </a:lnTo>
                <a:lnTo>
                  <a:pt x="2404586" y="57943"/>
                </a:lnTo>
                <a:lnTo>
                  <a:pt x="2366386" y="27469"/>
                </a:lnTo>
                <a:lnTo>
                  <a:pt x="2323035" y="7296"/>
                </a:lnTo>
                <a:lnTo>
                  <a:pt x="2277110" y="0"/>
                </a:lnTo>
                <a:lnTo>
                  <a:pt x="185420" y="0"/>
                </a:lnTo>
                <a:close/>
              </a:path>
            </a:pathLst>
          </a:custGeom>
          <a:ln w="9344">
            <a:solidFill>
              <a:srgbClr val="000000"/>
            </a:solidFill>
          </a:ln>
        </p:spPr>
        <p:txBody>
          <a:bodyPr wrap="square" lIns="0" tIns="0" rIns="0" bIns="0" rtlCol="0"/>
          <a:lstStyle/>
          <a:p>
            <a:endParaRPr/>
          </a:p>
        </p:txBody>
      </p:sp>
      <p:sp>
        <p:nvSpPr>
          <p:cNvPr id="17" name="object 17"/>
          <p:cNvSpPr txBox="1"/>
          <p:nvPr/>
        </p:nvSpPr>
        <p:spPr>
          <a:xfrm>
            <a:off x="880533" y="5157470"/>
            <a:ext cx="1843617" cy="665480"/>
          </a:xfrm>
          <a:prstGeom prst="rect">
            <a:avLst/>
          </a:prstGeom>
        </p:spPr>
        <p:txBody>
          <a:bodyPr vert="horz" wrap="square" lIns="0" tIns="12700" rIns="0" bIns="0" rtlCol="0">
            <a:spAutoFit/>
          </a:bodyPr>
          <a:lstStyle/>
          <a:p>
            <a:pPr marL="332740" marR="5080" indent="-320040">
              <a:lnSpc>
                <a:spcPct val="100000"/>
              </a:lnSpc>
              <a:spcBef>
                <a:spcPts val="100"/>
              </a:spcBef>
            </a:pPr>
            <a:r>
              <a:rPr sz="2100" spc="5" dirty="0">
                <a:latin typeface="Arial"/>
                <a:cs typeface="Arial"/>
              </a:rPr>
              <a:t>P</a:t>
            </a:r>
            <a:r>
              <a:rPr sz="2100" spc="-10" dirty="0">
                <a:latin typeface="Arial"/>
                <a:cs typeface="Arial"/>
              </a:rPr>
              <a:t>r</a:t>
            </a:r>
            <a:r>
              <a:rPr sz="2100" dirty="0">
                <a:latin typeface="Arial"/>
                <a:cs typeface="Arial"/>
              </a:rPr>
              <a:t>oj</a:t>
            </a:r>
            <a:r>
              <a:rPr sz="2100" spc="-10" dirty="0">
                <a:latin typeface="Arial"/>
                <a:cs typeface="Arial"/>
              </a:rPr>
              <a:t>e</a:t>
            </a:r>
            <a:r>
              <a:rPr sz="2100" spc="10" dirty="0">
                <a:latin typeface="Arial"/>
                <a:cs typeface="Arial"/>
              </a:rPr>
              <a:t>c</a:t>
            </a:r>
            <a:r>
              <a:rPr sz="2100" spc="-5" dirty="0">
                <a:latin typeface="Arial"/>
                <a:cs typeface="Arial"/>
              </a:rPr>
              <a:t>t</a:t>
            </a:r>
            <a:r>
              <a:rPr sz="2100" dirty="0">
                <a:latin typeface="Arial"/>
                <a:cs typeface="Arial"/>
              </a:rPr>
              <a:t>-Based  </a:t>
            </a:r>
            <a:r>
              <a:rPr sz="2100" spc="-5" dirty="0">
                <a:latin typeface="Arial"/>
                <a:cs typeface="Arial"/>
              </a:rPr>
              <a:t>Learning</a:t>
            </a:r>
            <a:endParaRPr sz="2100">
              <a:latin typeface="Arial"/>
              <a:cs typeface="Arial"/>
            </a:endParaRPr>
          </a:p>
        </p:txBody>
      </p:sp>
      <p:sp>
        <p:nvSpPr>
          <p:cNvPr id="18" name="object 18"/>
          <p:cNvSpPr/>
          <p:nvPr/>
        </p:nvSpPr>
        <p:spPr>
          <a:xfrm>
            <a:off x="3579918" y="4932679"/>
            <a:ext cx="2667741" cy="1116330"/>
          </a:xfrm>
          <a:custGeom>
            <a:avLst/>
            <a:gdLst/>
            <a:ahLst/>
            <a:cxnLst/>
            <a:rect l="l" t="t" r="r" b="b"/>
            <a:pathLst>
              <a:path w="2462529" h="1116329">
                <a:moveTo>
                  <a:pt x="2277110" y="0"/>
                </a:moveTo>
                <a:lnTo>
                  <a:pt x="185420" y="0"/>
                </a:lnTo>
                <a:lnTo>
                  <a:pt x="139494" y="7296"/>
                </a:lnTo>
                <a:lnTo>
                  <a:pt x="96143" y="27469"/>
                </a:lnTo>
                <a:lnTo>
                  <a:pt x="57943" y="57943"/>
                </a:lnTo>
                <a:lnTo>
                  <a:pt x="27469" y="96143"/>
                </a:lnTo>
                <a:lnTo>
                  <a:pt x="7296" y="139494"/>
                </a:lnTo>
                <a:lnTo>
                  <a:pt x="0" y="185420"/>
                </a:lnTo>
                <a:lnTo>
                  <a:pt x="0" y="929640"/>
                </a:lnTo>
                <a:lnTo>
                  <a:pt x="7296" y="975659"/>
                </a:lnTo>
                <a:lnTo>
                  <a:pt x="27469" y="1019245"/>
                </a:lnTo>
                <a:lnTo>
                  <a:pt x="57943" y="1057751"/>
                </a:lnTo>
                <a:lnTo>
                  <a:pt x="96143" y="1088531"/>
                </a:lnTo>
                <a:lnTo>
                  <a:pt x="139494" y="1108939"/>
                </a:lnTo>
                <a:lnTo>
                  <a:pt x="185420" y="1116330"/>
                </a:lnTo>
                <a:lnTo>
                  <a:pt x="2277110" y="1116330"/>
                </a:lnTo>
                <a:lnTo>
                  <a:pt x="2323035" y="1108939"/>
                </a:lnTo>
                <a:lnTo>
                  <a:pt x="2366386" y="1088531"/>
                </a:lnTo>
                <a:lnTo>
                  <a:pt x="2404586" y="1057751"/>
                </a:lnTo>
                <a:lnTo>
                  <a:pt x="2435060" y="1019245"/>
                </a:lnTo>
                <a:lnTo>
                  <a:pt x="2455233" y="975659"/>
                </a:lnTo>
                <a:lnTo>
                  <a:pt x="2462530" y="929640"/>
                </a:lnTo>
                <a:lnTo>
                  <a:pt x="2462530" y="185420"/>
                </a:lnTo>
                <a:lnTo>
                  <a:pt x="2455233" y="139494"/>
                </a:lnTo>
                <a:lnTo>
                  <a:pt x="2435060" y="96143"/>
                </a:lnTo>
                <a:lnTo>
                  <a:pt x="2404586" y="57943"/>
                </a:lnTo>
                <a:lnTo>
                  <a:pt x="2366386" y="27469"/>
                </a:lnTo>
                <a:lnTo>
                  <a:pt x="2323035" y="7296"/>
                </a:lnTo>
                <a:lnTo>
                  <a:pt x="2277110" y="0"/>
                </a:lnTo>
                <a:close/>
              </a:path>
            </a:pathLst>
          </a:custGeom>
          <a:solidFill>
            <a:srgbClr val="FFEE66"/>
          </a:solidFill>
        </p:spPr>
        <p:txBody>
          <a:bodyPr wrap="square" lIns="0" tIns="0" rIns="0" bIns="0" rtlCol="0"/>
          <a:lstStyle/>
          <a:p>
            <a:endParaRPr/>
          </a:p>
        </p:txBody>
      </p:sp>
      <p:sp>
        <p:nvSpPr>
          <p:cNvPr id="19" name="object 19"/>
          <p:cNvSpPr/>
          <p:nvPr/>
        </p:nvSpPr>
        <p:spPr>
          <a:xfrm>
            <a:off x="3579918" y="4932679"/>
            <a:ext cx="2667741" cy="1116330"/>
          </a:xfrm>
          <a:custGeom>
            <a:avLst/>
            <a:gdLst/>
            <a:ahLst/>
            <a:cxnLst/>
            <a:rect l="l" t="t" r="r" b="b"/>
            <a:pathLst>
              <a:path w="2462529" h="1116329">
                <a:moveTo>
                  <a:pt x="185420" y="0"/>
                </a:moveTo>
                <a:lnTo>
                  <a:pt x="139494" y="7296"/>
                </a:lnTo>
                <a:lnTo>
                  <a:pt x="96143" y="27469"/>
                </a:lnTo>
                <a:lnTo>
                  <a:pt x="57943" y="57943"/>
                </a:lnTo>
                <a:lnTo>
                  <a:pt x="27469" y="96143"/>
                </a:lnTo>
                <a:lnTo>
                  <a:pt x="7296" y="139494"/>
                </a:lnTo>
                <a:lnTo>
                  <a:pt x="0" y="185420"/>
                </a:lnTo>
                <a:lnTo>
                  <a:pt x="0" y="929640"/>
                </a:lnTo>
                <a:lnTo>
                  <a:pt x="7296" y="975659"/>
                </a:lnTo>
                <a:lnTo>
                  <a:pt x="27469" y="1019245"/>
                </a:lnTo>
                <a:lnTo>
                  <a:pt x="57943" y="1057751"/>
                </a:lnTo>
                <a:lnTo>
                  <a:pt x="96143" y="1088531"/>
                </a:lnTo>
                <a:lnTo>
                  <a:pt x="139494" y="1108939"/>
                </a:lnTo>
                <a:lnTo>
                  <a:pt x="185420" y="1116330"/>
                </a:lnTo>
                <a:lnTo>
                  <a:pt x="2277110" y="1116330"/>
                </a:lnTo>
                <a:lnTo>
                  <a:pt x="2323035" y="1108939"/>
                </a:lnTo>
                <a:lnTo>
                  <a:pt x="2366386" y="1088531"/>
                </a:lnTo>
                <a:lnTo>
                  <a:pt x="2404586" y="1057751"/>
                </a:lnTo>
                <a:lnTo>
                  <a:pt x="2435060" y="1019245"/>
                </a:lnTo>
                <a:lnTo>
                  <a:pt x="2455233" y="975659"/>
                </a:lnTo>
                <a:lnTo>
                  <a:pt x="2462530" y="929640"/>
                </a:lnTo>
                <a:lnTo>
                  <a:pt x="2462530" y="185420"/>
                </a:lnTo>
                <a:lnTo>
                  <a:pt x="2455233" y="139494"/>
                </a:lnTo>
                <a:lnTo>
                  <a:pt x="2435060" y="96143"/>
                </a:lnTo>
                <a:lnTo>
                  <a:pt x="2404586" y="57943"/>
                </a:lnTo>
                <a:lnTo>
                  <a:pt x="2366386" y="27469"/>
                </a:lnTo>
                <a:lnTo>
                  <a:pt x="2323035" y="7296"/>
                </a:lnTo>
                <a:lnTo>
                  <a:pt x="2277110" y="0"/>
                </a:lnTo>
                <a:lnTo>
                  <a:pt x="185420" y="0"/>
                </a:lnTo>
                <a:close/>
              </a:path>
            </a:pathLst>
          </a:custGeom>
          <a:ln w="9344">
            <a:solidFill>
              <a:srgbClr val="000000"/>
            </a:solidFill>
          </a:ln>
        </p:spPr>
        <p:txBody>
          <a:bodyPr wrap="square" lIns="0" tIns="0" rIns="0" bIns="0" rtlCol="0"/>
          <a:lstStyle/>
          <a:p>
            <a:endParaRPr/>
          </a:p>
        </p:txBody>
      </p:sp>
      <p:sp>
        <p:nvSpPr>
          <p:cNvPr id="20" name="object 20"/>
          <p:cNvSpPr txBox="1"/>
          <p:nvPr/>
        </p:nvSpPr>
        <p:spPr>
          <a:xfrm>
            <a:off x="3905991" y="5157470"/>
            <a:ext cx="2018346" cy="665480"/>
          </a:xfrm>
          <a:prstGeom prst="rect">
            <a:avLst/>
          </a:prstGeom>
        </p:spPr>
        <p:txBody>
          <a:bodyPr vert="horz" wrap="square" lIns="0" tIns="12700" rIns="0" bIns="0" rtlCol="0">
            <a:spAutoFit/>
          </a:bodyPr>
          <a:lstStyle/>
          <a:p>
            <a:pPr marL="412750" marR="5080" indent="-400050">
              <a:lnSpc>
                <a:spcPct val="100000"/>
              </a:lnSpc>
              <a:spcBef>
                <a:spcPts val="100"/>
              </a:spcBef>
            </a:pPr>
            <a:r>
              <a:rPr sz="2100" dirty="0">
                <a:latin typeface="Arial"/>
                <a:cs typeface="Arial"/>
              </a:rPr>
              <a:t>Pr</a:t>
            </a:r>
            <a:r>
              <a:rPr sz="2100" spc="-10" dirty="0">
                <a:latin typeface="Arial"/>
                <a:cs typeface="Arial"/>
              </a:rPr>
              <a:t>o</a:t>
            </a:r>
            <a:r>
              <a:rPr sz="2100" dirty="0">
                <a:latin typeface="Arial"/>
                <a:cs typeface="Arial"/>
              </a:rPr>
              <a:t>b</a:t>
            </a:r>
            <a:r>
              <a:rPr sz="2100" spc="-10" dirty="0">
                <a:latin typeface="Arial"/>
                <a:cs typeface="Arial"/>
              </a:rPr>
              <a:t>l</a:t>
            </a:r>
            <a:r>
              <a:rPr sz="2100" dirty="0">
                <a:latin typeface="Arial"/>
                <a:cs typeface="Arial"/>
              </a:rPr>
              <a:t>em</a:t>
            </a:r>
            <a:r>
              <a:rPr sz="2100" spc="-10" dirty="0">
                <a:latin typeface="Arial"/>
                <a:cs typeface="Arial"/>
              </a:rPr>
              <a:t>-</a:t>
            </a:r>
            <a:r>
              <a:rPr sz="2100" spc="5" dirty="0">
                <a:latin typeface="Arial"/>
                <a:cs typeface="Arial"/>
              </a:rPr>
              <a:t>B</a:t>
            </a:r>
            <a:r>
              <a:rPr sz="2100" spc="-10" dirty="0">
                <a:latin typeface="Arial"/>
                <a:cs typeface="Arial"/>
              </a:rPr>
              <a:t>a</a:t>
            </a:r>
            <a:r>
              <a:rPr sz="2100" spc="10" dirty="0">
                <a:latin typeface="Arial"/>
                <a:cs typeface="Arial"/>
              </a:rPr>
              <a:t>s</a:t>
            </a:r>
            <a:r>
              <a:rPr sz="2100" dirty="0">
                <a:latin typeface="Arial"/>
                <a:cs typeface="Arial"/>
              </a:rPr>
              <a:t>ed  </a:t>
            </a:r>
            <a:r>
              <a:rPr sz="2100" spc="-5" dirty="0">
                <a:latin typeface="Arial"/>
                <a:cs typeface="Arial"/>
              </a:rPr>
              <a:t>Learning</a:t>
            </a:r>
            <a:endParaRPr sz="2100">
              <a:latin typeface="Arial"/>
              <a:cs typeface="Arial"/>
            </a:endParaRPr>
          </a:p>
        </p:txBody>
      </p:sp>
      <p:sp>
        <p:nvSpPr>
          <p:cNvPr id="21" name="object 21"/>
          <p:cNvSpPr/>
          <p:nvPr/>
        </p:nvSpPr>
        <p:spPr>
          <a:xfrm>
            <a:off x="6692052" y="4932679"/>
            <a:ext cx="2667741" cy="1116330"/>
          </a:xfrm>
          <a:custGeom>
            <a:avLst/>
            <a:gdLst/>
            <a:ahLst/>
            <a:cxnLst/>
            <a:rect l="l" t="t" r="r" b="b"/>
            <a:pathLst>
              <a:path w="2462529" h="1116329">
                <a:moveTo>
                  <a:pt x="2277110" y="0"/>
                </a:moveTo>
                <a:lnTo>
                  <a:pt x="186690" y="0"/>
                </a:lnTo>
                <a:lnTo>
                  <a:pt x="140229" y="7296"/>
                </a:lnTo>
                <a:lnTo>
                  <a:pt x="96520" y="27469"/>
                </a:lnTo>
                <a:lnTo>
                  <a:pt x="58102" y="57943"/>
                </a:lnTo>
                <a:lnTo>
                  <a:pt x="27516" y="96143"/>
                </a:lnTo>
                <a:lnTo>
                  <a:pt x="7302" y="139494"/>
                </a:lnTo>
                <a:lnTo>
                  <a:pt x="0" y="185420"/>
                </a:lnTo>
                <a:lnTo>
                  <a:pt x="0" y="929640"/>
                </a:lnTo>
                <a:lnTo>
                  <a:pt x="7302" y="975659"/>
                </a:lnTo>
                <a:lnTo>
                  <a:pt x="27516" y="1019245"/>
                </a:lnTo>
                <a:lnTo>
                  <a:pt x="58102" y="1057751"/>
                </a:lnTo>
                <a:lnTo>
                  <a:pt x="96520" y="1088531"/>
                </a:lnTo>
                <a:lnTo>
                  <a:pt x="140229" y="1108939"/>
                </a:lnTo>
                <a:lnTo>
                  <a:pt x="186690" y="1116330"/>
                </a:lnTo>
                <a:lnTo>
                  <a:pt x="2277110" y="1116330"/>
                </a:lnTo>
                <a:lnTo>
                  <a:pt x="2323035" y="1108939"/>
                </a:lnTo>
                <a:lnTo>
                  <a:pt x="2366386" y="1088531"/>
                </a:lnTo>
                <a:lnTo>
                  <a:pt x="2404586" y="1057751"/>
                </a:lnTo>
                <a:lnTo>
                  <a:pt x="2435060" y="1019245"/>
                </a:lnTo>
                <a:lnTo>
                  <a:pt x="2455233" y="975659"/>
                </a:lnTo>
                <a:lnTo>
                  <a:pt x="2462529" y="929640"/>
                </a:lnTo>
                <a:lnTo>
                  <a:pt x="2462529" y="185420"/>
                </a:lnTo>
                <a:lnTo>
                  <a:pt x="2455233" y="139494"/>
                </a:lnTo>
                <a:lnTo>
                  <a:pt x="2435060" y="96143"/>
                </a:lnTo>
                <a:lnTo>
                  <a:pt x="2404586" y="57943"/>
                </a:lnTo>
                <a:lnTo>
                  <a:pt x="2366386" y="27469"/>
                </a:lnTo>
                <a:lnTo>
                  <a:pt x="2323035" y="7296"/>
                </a:lnTo>
                <a:lnTo>
                  <a:pt x="2277110" y="0"/>
                </a:lnTo>
                <a:close/>
              </a:path>
            </a:pathLst>
          </a:custGeom>
          <a:solidFill>
            <a:srgbClr val="FFEE66"/>
          </a:solidFill>
        </p:spPr>
        <p:txBody>
          <a:bodyPr wrap="square" lIns="0" tIns="0" rIns="0" bIns="0" rtlCol="0"/>
          <a:lstStyle/>
          <a:p>
            <a:endParaRPr/>
          </a:p>
        </p:txBody>
      </p:sp>
      <p:sp>
        <p:nvSpPr>
          <p:cNvPr id="22" name="object 22"/>
          <p:cNvSpPr/>
          <p:nvPr/>
        </p:nvSpPr>
        <p:spPr>
          <a:xfrm>
            <a:off x="6692052" y="4932679"/>
            <a:ext cx="2667741" cy="1116330"/>
          </a:xfrm>
          <a:custGeom>
            <a:avLst/>
            <a:gdLst/>
            <a:ahLst/>
            <a:cxnLst/>
            <a:rect l="l" t="t" r="r" b="b"/>
            <a:pathLst>
              <a:path w="2462529" h="1116329">
                <a:moveTo>
                  <a:pt x="186690" y="0"/>
                </a:moveTo>
                <a:lnTo>
                  <a:pt x="140229" y="7296"/>
                </a:lnTo>
                <a:lnTo>
                  <a:pt x="96520" y="27469"/>
                </a:lnTo>
                <a:lnTo>
                  <a:pt x="58102" y="57943"/>
                </a:lnTo>
                <a:lnTo>
                  <a:pt x="27516" y="96143"/>
                </a:lnTo>
                <a:lnTo>
                  <a:pt x="7302" y="139494"/>
                </a:lnTo>
                <a:lnTo>
                  <a:pt x="0" y="185420"/>
                </a:lnTo>
                <a:lnTo>
                  <a:pt x="0" y="929640"/>
                </a:lnTo>
                <a:lnTo>
                  <a:pt x="7302" y="975659"/>
                </a:lnTo>
                <a:lnTo>
                  <a:pt x="27516" y="1019245"/>
                </a:lnTo>
                <a:lnTo>
                  <a:pt x="58102" y="1057751"/>
                </a:lnTo>
                <a:lnTo>
                  <a:pt x="96520" y="1088531"/>
                </a:lnTo>
                <a:lnTo>
                  <a:pt x="140229" y="1108939"/>
                </a:lnTo>
                <a:lnTo>
                  <a:pt x="186690" y="1116330"/>
                </a:lnTo>
                <a:lnTo>
                  <a:pt x="2277110" y="1116330"/>
                </a:lnTo>
                <a:lnTo>
                  <a:pt x="2323035" y="1108939"/>
                </a:lnTo>
                <a:lnTo>
                  <a:pt x="2366386" y="1088531"/>
                </a:lnTo>
                <a:lnTo>
                  <a:pt x="2404586" y="1057751"/>
                </a:lnTo>
                <a:lnTo>
                  <a:pt x="2435060" y="1019245"/>
                </a:lnTo>
                <a:lnTo>
                  <a:pt x="2455233" y="975659"/>
                </a:lnTo>
                <a:lnTo>
                  <a:pt x="2462529" y="929640"/>
                </a:lnTo>
                <a:lnTo>
                  <a:pt x="2462529" y="185420"/>
                </a:lnTo>
                <a:lnTo>
                  <a:pt x="2455233" y="139494"/>
                </a:lnTo>
                <a:lnTo>
                  <a:pt x="2435060" y="96143"/>
                </a:lnTo>
                <a:lnTo>
                  <a:pt x="2404586" y="57943"/>
                </a:lnTo>
                <a:lnTo>
                  <a:pt x="2366386" y="27469"/>
                </a:lnTo>
                <a:lnTo>
                  <a:pt x="2323035" y="7296"/>
                </a:lnTo>
                <a:lnTo>
                  <a:pt x="2277110" y="0"/>
                </a:lnTo>
                <a:lnTo>
                  <a:pt x="186690" y="0"/>
                </a:lnTo>
                <a:close/>
              </a:path>
            </a:pathLst>
          </a:custGeom>
          <a:ln w="9344">
            <a:solidFill>
              <a:srgbClr val="000000"/>
            </a:solidFill>
          </a:ln>
        </p:spPr>
        <p:txBody>
          <a:bodyPr wrap="square" lIns="0" tIns="0" rIns="0" bIns="0" rtlCol="0"/>
          <a:lstStyle/>
          <a:p>
            <a:endParaRPr/>
          </a:p>
        </p:txBody>
      </p:sp>
      <p:sp>
        <p:nvSpPr>
          <p:cNvPr id="23" name="object 23"/>
          <p:cNvSpPr txBox="1"/>
          <p:nvPr/>
        </p:nvSpPr>
        <p:spPr>
          <a:xfrm>
            <a:off x="7152957" y="5317490"/>
            <a:ext cx="1745933" cy="345440"/>
          </a:xfrm>
          <a:prstGeom prst="rect">
            <a:avLst/>
          </a:prstGeom>
        </p:spPr>
        <p:txBody>
          <a:bodyPr vert="horz" wrap="square" lIns="0" tIns="12700" rIns="0" bIns="0" rtlCol="0">
            <a:spAutoFit/>
          </a:bodyPr>
          <a:lstStyle/>
          <a:p>
            <a:pPr marL="12700">
              <a:lnSpc>
                <a:spcPct val="100000"/>
              </a:lnSpc>
              <a:spcBef>
                <a:spcPts val="100"/>
              </a:spcBef>
            </a:pPr>
            <a:r>
              <a:rPr sz="2100" dirty="0">
                <a:latin typeface="Arial"/>
                <a:cs typeface="Arial"/>
              </a:rPr>
              <a:t>Case</a:t>
            </a:r>
            <a:r>
              <a:rPr sz="2100" spc="-75" dirty="0">
                <a:latin typeface="Arial"/>
                <a:cs typeface="Arial"/>
              </a:rPr>
              <a:t> </a:t>
            </a:r>
            <a:r>
              <a:rPr sz="2100" spc="-5" dirty="0">
                <a:latin typeface="Arial"/>
                <a:cs typeface="Arial"/>
              </a:rPr>
              <a:t>Studies</a:t>
            </a:r>
            <a:endParaRPr sz="2100">
              <a:latin typeface="Arial"/>
              <a:cs typeface="Arial"/>
            </a:endParaRPr>
          </a:p>
        </p:txBody>
      </p:sp>
    </p:spTree>
    <p:extLst>
      <p:ext uri="{BB962C8B-B14F-4D97-AF65-F5344CB8AC3E}">
        <p14:creationId xmlns:p14="http://schemas.microsoft.com/office/powerpoint/2010/main" val="2175367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219200" y="643392"/>
            <a:ext cx="853440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FF0000"/>
                </a:solidFill>
              </a:rPr>
              <a:t>Advantages </a:t>
            </a:r>
            <a:r>
              <a:rPr sz="4000" spc="-5" dirty="0">
                <a:solidFill>
                  <a:srgbClr val="FF0000"/>
                </a:solidFill>
              </a:rPr>
              <a:t>of</a:t>
            </a:r>
            <a:r>
              <a:rPr sz="4000" spc="-85" dirty="0">
                <a:solidFill>
                  <a:srgbClr val="FF0000"/>
                </a:solidFill>
              </a:rPr>
              <a:t> </a:t>
            </a:r>
            <a:r>
              <a:rPr sz="4000" dirty="0">
                <a:solidFill>
                  <a:srgbClr val="FF0000"/>
                </a:solidFill>
              </a:rPr>
              <a:t>P</a:t>
            </a:r>
            <a:r>
              <a:rPr lang="en-US" sz="4000" dirty="0">
                <a:solidFill>
                  <a:srgbClr val="FF0000"/>
                </a:solidFill>
              </a:rPr>
              <a:t>roblem </a:t>
            </a:r>
            <a:r>
              <a:rPr sz="4000" dirty="0">
                <a:solidFill>
                  <a:srgbClr val="FF0000"/>
                </a:solidFill>
              </a:rPr>
              <a:t>B</a:t>
            </a:r>
            <a:r>
              <a:rPr lang="en-US" sz="4000" dirty="0">
                <a:solidFill>
                  <a:srgbClr val="FF0000"/>
                </a:solidFill>
              </a:rPr>
              <a:t>ased </a:t>
            </a:r>
            <a:r>
              <a:rPr sz="4000" dirty="0">
                <a:solidFill>
                  <a:srgbClr val="FF0000"/>
                </a:solidFill>
              </a:rPr>
              <a:t>L</a:t>
            </a:r>
            <a:r>
              <a:rPr lang="en-US" sz="4000" dirty="0">
                <a:solidFill>
                  <a:srgbClr val="FF0000"/>
                </a:solidFill>
              </a:rPr>
              <a:t>earning</a:t>
            </a:r>
            <a:endParaRPr sz="4000" dirty="0">
              <a:solidFill>
                <a:srgbClr val="FF0000"/>
              </a:solidFill>
            </a:endParaRPr>
          </a:p>
        </p:txBody>
      </p:sp>
      <p:sp>
        <p:nvSpPr>
          <p:cNvPr id="5" name="object 5"/>
          <p:cNvSpPr txBox="1"/>
          <p:nvPr/>
        </p:nvSpPr>
        <p:spPr>
          <a:xfrm>
            <a:off x="1219200" y="1758949"/>
            <a:ext cx="8305800" cy="3644587"/>
          </a:xfrm>
          <a:prstGeom prst="rect">
            <a:avLst/>
          </a:prstGeom>
        </p:spPr>
        <p:txBody>
          <a:bodyPr vert="horz" wrap="square" lIns="0" tIns="66040" rIns="0" bIns="0" rtlCol="0">
            <a:spAutoFit/>
          </a:bodyPr>
          <a:lstStyle/>
          <a:p>
            <a:pPr marL="355600" indent="-342900">
              <a:lnSpc>
                <a:spcPct val="100000"/>
              </a:lnSpc>
              <a:spcBef>
                <a:spcPts val="520"/>
              </a:spcBef>
              <a:buChar char="•"/>
              <a:tabLst>
                <a:tab pos="354965" algn="l"/>
                <a:tab pos="355600" algn="l"/>
              </a:tabLst>
            </a:pPr>
            <a:r>
              <a:rPr lang="en-US" sz="3200" dirty="0">
                <a:latin typeface="Arial"/>
                <a:cs typeface="Arial"/>
              </a:rPr>
              <a:t>Can be incorporated in any course</a:t>
            </a:r>
            <a:endParaRPr sz="3200" dirty="0">
              <a:latin typeface="Arial"/>
              <a:cs typeface="Arial"/>
            </a:endParaRPr>
          </a:p>
          <a:p>
            <a:pPr marL="355600" indent="-342900">
              <a:lnSpc>
                <a:spcPct val="100000"/>
              </a:lnSpc>
              <a:spcBef>
                <a:spcPts val="420"/>
              </a:spcBef>
              <a:buChar char="•"/>
              <a:tabLst>
                <a:tab pos="354965" algn="l"/>
                <a:tab pos="355600" algn="l"/>
              </a:tabLst>
            </a:pPr>
            <a:r>
              <a:rPr sz="3200" dirty="0">
                <a:latin typeface="Arial"/>
                <a:cs typeface="Arial"/>
              </a:rPr>
              <a:t>Learner-centred</a:t>
            </a:r>
          </a:p>
          <a:p>
            <a:pPr marL="355600" marR="5080" indent="-342900">
              <a:lnSpc>
                <a:spcPts val="3450"/>
              </a:lnSpc>
              <a:spcBef>
                <a:spcPts val="850"/>
              </a:spcBef>
              <a:buChar char="•"/>
              <a:tabLst>
                <a:tab pos="354965" algn="l"/>
                <a:tab pos="355600" algn="l"/>
              </a:tabLst>
            </a:pPr>
            <a:r>
              <a:rPr sz="3200" dirty="0">
                <a:latin typeface="Arial"/>
                <a:cs typeface="Arial"/>
              </a:rPr>
              <a:t>Students acquire content knowledge,  skills and</a:t>
            </a:r>
            <a:r>
              <a:rPr sz="3200" spc="-5" dirty="0">
                <a:latin typeface="Arial"/>
                <a:cs typeface="Arial"/>
              </a:rPr>
              <a:t> </a:t>
            </a:r>
            <a:r>
              <a:rPr sz="3200" dirty="0">
                <a:latin typeface="Arial"/>
                <a:cs typeface="Arial"/>
              </a:rPr>
              <a:t>attitudes</a:t>
            </a:r>
          </a:p>
          <a:p>
            <a:pPr marL="355600" indent="-342900">
              <a:lnSpc>
                <a:spcPct val="100000"/>
              </a:lnSpc>
              <a:spcBef>
                <a:spcPts val="359"/>
              </a:spcBef>
              <a:buChar char="•"/>
              <a:tabLst>
                <a:tab pos="354965" algn="l"/>
                <a:tab pos="355600" algn="l"/>
              </a:tabLst>
            </a:pPr>
            <a:r>
              <a:rPr lang="en-US" sz="3200" dirty="0">
                <a:latin typeface="Arial"/>
                <a:cs typeface="Arial"/>
              </a:rPr>
              <a:t>Facilitates measurement of skill based Programme Out comes namely, </a:t>
            </a:r>
            <a:r>
              <a:rPr lang="en-US" sz="3200" dirty="0">
                <a:solidFill>
                  <a:srgbClr val="FF0000"/>
                </a:solidFill>
                <a:latin typeface="Arial"/>
                <a:cs typeface="Arial"/>
              </a:rPr>
              <a:t>Team work, Communication, Life long learning</a:t>
            </a:r>
            <a:r>
              <a:rPr lang="en-US" sz="3200"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2416836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752600" y="408485"/>
            <a:ext cx="6400800" cy="562975"/>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FF0000"/>
                </a:solidFill>
              </a:rPr>
              <a:t>Example…. PBL.</a:t>
            </a:r>
            <a:endParaRPr dirty="0">
              <a:solidFill>
                <a:srgbClr val="FF0000"/>
              </a:solidFill>
            </a:endParaRPr>
          </a:p>
        </p:txBody>
      </p:sp>
      <p:sp>
        <p:nvSpPr>
          <p:cNvPr id="5" name="object 5"/>
          <p:cNvSpPr txBox="1"/>
          <p:nvPr/>
        </p:nvSpPr>
        <p:spPr>
          <a:xfrm>
            <a:off x="685800" y="1505806"/>
            <a:ext cx="8458200" cy="4580741"/>
          </a:xfrm>
          <a:prstGeom prst="rect">
            <a:avLst/>
          </a:prstGeom>
        </p:spPr>
        <p:txBody>
          <a:bodyPr vert="horz" wrap="square" lIns="0" tIns="12700" rIns="0" bIns="0" rtlCol="0">
            <a:spAutoFit/>
          </a:bodyPr>
          <a:lstStyle/>
          <a:p>
            <a:pPr algn="just"/>
            <a:r>
              <a:rPr lang="en-US" sz="2400" b="1" dirty="0"/>
              <a:t>BMS Construction Company</a:t>
            </a:r>
            <a:r>
              <a:rPr lang="en-US" sz="2400" dirty="0"/>
              <a:t> has been in the forefront of concrete construction in India. It specializes in construction of Infrastructure and Buildings. The company wants to hire construction engineers who can take proactive role in the future projects of the company and build their career along with the company. </a:t>
            </a:r>
          </a:p>
          <a:p>
            <a:pPr algn="just"/>
            <a:r>
              <a:rPr lang="en-US" sz="2400" dirty="0"/>
              <a:t>	</a:t>
            </a:r>
          </a:p>
          <a:p>
            <a:pPr algn="just"/>
            <a:r>
              <a:rPr lang="en-US" sz="2400" dirty="0"/>
              <a:t>Following are the requirements of the concrete engineer who will be responsible for the </a:t>
            </a:r>
            <a:r>
              <a:rPr lang="en-US" sz="2400" i="1" dirty="0">
                <a:solidFill>
                  <a:srgbClr val="FF0000"/>
                </a:solidFill>
              </a:rPr>
              <a:t>sourcing of materials, quality control of materials, proportioning of concrete mixes using locally available materials for different applications, evaluation of its properties (fresh, hardened and durability) pertaining to appropriate codes. </a:t>
            </a:r>
          </a:p>
          <a:p>
            <a:pPr marL="12700" marR="5080">
              <a:lnSpc>
                <a:spcPct val="100000"/>
              </a:lnSpc>
              <a:spcBef>
                <a:spcPts val="100"/>
              </a:spcBef>
            </a:pPr>
            <a:endParaRPr sz="3200" dirty="0">
              <a:latin typeface="Arial"/>
              <a:cs typeface="Arial"/>
            </a:endParaRPr>
          </a:p>
        </p:txBody>
      </p:sp>
    </p:spTree>
    <p:extLst>
      <p:ext uri="{BB962C8B-B14F-4D97-AF65-F5344CB8AC3E}">
        <p14:creationId xmlns:p14="http://schemas.microsoft.com/office/powerpoint/2010/main" val="527300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 Comes</a:t>
            </a:r>
          </a:p>
        </p:txBody>
      </p:sp>
      <p:sp>
        <p:nvSpPr>
          <p:cNvPr id="3" name="Content Placeholder 2"/>
          <p:cNvSpPr>
            <a:spLocks noGrp="1"/>
          </p:cNvSpPr>
          <p:nvPr>
            <p:ph idx="1"/>
          </p:nvPr>
        </p:nvSpPr>
        <p:spPr/>
        <p:txBody>
          <a:bodyPr/>
          <a:lstStyle/>
          <a:p>
            <a:pPr algn="just"/>
            <a:r>
              <a:rPr lang="en-US" dirty="0"/>
              <a:t>The candidate should be well versed with the current trends of materials innovation, quality assurance practices, concrete production and testing methods and standards. Further, candidate is required to apply/demonstrate skills for </a:t>
            </a:r>
            <a:r>
              <a:rPr lang="en-US" b="1" dirty="0">
                <a:solidFill>
                  <a:srgbClr val="FF0000"/>
                </a:solidFill>
              </a:rPr>
              <a:t>communication, social concern and capacity to learn independently and reflect</a:t>
            </a:r>
            <a:r>
              <a:rPr lang="en-US" b="1" dirty="0"/>
              <a:t> </a:t>
            </a:r>
            <a:r>
              <a:rPr lang="en-US" dirty="0"/>
              <a:t>and implement new concreting requirement for the projects.  </a:t>
            </a:r>
          </a:p>
          <a:p>
            <a:endParaRPr lang="en-US" dirty="0"/>
          </a:p>
        </p:txBody>
      </p:sp>
    </p:spTree>
    <p:extLst>
      <p:ext uri="{BB962C8B-B14F-4D97-AF65-F5344CB8AC3E}">
        <p14:creationId xmlns:p14="http://schemas.microsoft.com/office/powerpoint/2010/main" val="150289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34214" y="4572000"/>
            <a:ext cx="4315716" cy="958724"/>
          </a:xfrm>
          <a:prstGeom prst="rect">
            <a:avLst/>
          </a:prstGeom>
        </p:spPr>
        <p:txBody>
          <a:bodyPr vert="horz" wrap="square" lIns="0" tIns="0" rIns="0" bIns="0" rtlCol="0">
            <a:spAutoFit/>
          </a:bodyPr>
          <a:lstStyle/>
          <a:p>
            <a:pPr marL="11204" marR="4483" algn="ctr">
              <a:lnSpc>
                <a:spcPct val="102000"/>
              </a:lnSpc>
            </a:pPr>
            <a:r>
              <a:rPr sz="882" spc="-9" dirty="0">
                <a:latin typeface="Verdana"/>
                <a:cs typeface="Verdana"/>
              </a:rPr>
              <a:t>NBCC</a:t>
            </a:r>
            <a:r>
              <a:rPr sz="882" spc="-4" dirty="0">
                <a:latin typeface="Verdana"/>
                <a:cs typeface="Verdana"/>
              </a:rPr>
              <a:t> </a:t>
            </a:r>
            <a:r>
              <a:rPr sz="882" spc="-9" dirty="0">
                <a:latin typeface="Verdana"/>
                <a:cs typeface="Verdana"/>
              </a:rPr>
              <a:t>Pl</a:t>
            </a:r>
            <a:r>
              <a:rPr sz="882" dirty="0">
                <a:latin typeface="Verdana"/>
                <a:cs typeface="Verdana"/>
              </a:rPr>
              <a:t>a</a:t>
            </a:r>
            <a:r>
              <a:rPr sz="882" spc="-4" dirty="0">
                <a:latin typeface="Verdana"/>
                <a:cs typeface="Verdana"/>
              </a:rPr>
              <a:t>ce,</a:t>
            </a:r>
            <a:r>
              <a:rPr sz="882" spc="-9" dirty="0">
                <a:latin typeface="Verdana"/>
                <a:cs typeface="Verdana"/>
              </a:rPr>
              <a:t> 4</a:t>
            </a:r>
            <a:r>
              <a:rPr sz="882" dirty="0">
                <a:latin typeface="Verdana"/>
                <a:cs typeface="Verdana"/>
              </a:rPr>
              <a:t>t</a:t>
            </a:r>
            <a:r>
              <a:rPr sz="882" spc="-9" dirty="0">
                <a:latin typeface="Verdana"/>
                <a:cs typeface="Verdana"/>
              </a:rPr>
              <a:t>h</a:t>
            </a:r>
            <a:r>
              <a:rPr sz="882" spc="4" dirty="0">
                <a:latin typeface="Verdana"/>
                <a:cs typeface="Verdana"/>
              </a:rPr>
              <a:t> </a:t>
            </a:r>
            <a:r>
              <a:rPr sz="882" spc="-4" dirty="0">
                <a:latin typeface="Verdana"/>
                <a:cs typeface="Verdana"/>
              </a:rPr>
              <a:t>Flo</a:t>
            </a:r>
            <a:r>
              <a:rPr sz="882" spc="-12" dirty="0">
                <a:latin typeface="Verdana"/>
                <a:cs typeface="Verdana"/>
              </a:rPr>
              <a:t>o</a:t>
            </a:r>
            <a:r>
              <a:rPr sz="882" spc="-4" dirty="0">
                <a:latin typeface="Verdana"/>
                <a:cs typeface="Verdana"/>
              </a:rPr>
              <a:t>r</a:t>
            </a:r>
            <a:r>
              <a:rPr sz="882" dirty="0">
                <a:latin typeface="Verdana"/>
                <a:cs typeface="Verdana"/>
              </a:rPr>
              <a:t> </a:t>
            </a:r>
            <a:r>
              <a:rPr sz="882" spc="-9" dirty="0">
                <a:latin typeface="Verdana"/>
                <a:cs typeface="Verdana"/>
              </a:rPr>
              <a:t>East</a:t>
            </a:r>
            <a:r>
              <a:rPr sz="882" spc="-4" dirty="0">
                <a:latin typeface="Verdana"/>
                <a:cs typeface="Verdana"/>
              </a:rPr>
              <a:t> T</a:t>
            </a:r>
            <a:r>
              <a:rPr sz="882" spc="-12" dirty="0">
                <a:latin typeface="Verdana"/>
                <a:cs typeface="Verdana"/>
              </a:rPr>
              <a:t>ow</a:t>
            </a:r>
            <a:r>
              <a:rPr sz="882" spc="-4" dirty="0">
                <a:latin typeface="Verdana"/>
                <a:cs typeface="Verdana"/>
              </a:rPr>
              <a:t>e</a:t>
            </a:r>
            <a:r>
              <a:rPr sz="882" spc="-9" dirty="0">
                <a:latin typeface="Verdana"/>
                <a:cs typeface="Verdana"/>
              </a:rPr>
              <a:t>r</a:t>
            </a:r>
            <a:r>
              <a:rPr sz="882" spc="-4" dirty="0">
                <a:latin typeface="Verdana"/>
                <a:cs typeface="Verdana"/>
              </a:rPr>
              <a:t>,</a:t>
            </a:r>
            <a:r>
              <a:rPr sz="882" spc="4" dirty="0">
                <a:latin typeface="Verdana"/>
                <a:cs typeface="Verdana"/>
              </a:rPr>
              <a:t> </a:t>
            </a:r>
            <a:r>
              <a:rPr sz="882" spc="-9" dirty="0">
                <a:latin typeface="Verdana"/>
                <a:cs typeface="Verdana"/>
              </a:rPr>
              <a:t>Bhisham</a:t>
            </a:r>
            <a:r>
              <a:rPr sz="882" spc="-4" dirty="0">
                <a:latin typeface="Verdana"/>
                <a:cs typeface="Verdana"/>
              </a:rPr>
              <a:t> Pit</a:t>
            </a:r>
            <a:r>
              <a:rPr sz="882" dirty="0">
                <a:latin typeface="Verdana"/>
                <a:cs typeface="Verdana"/>
              </a:rPr>
              <a:t>a</a:t>
            </a:r>
            <a:r>
              <a:rPr sz="882" spc="-9" dirty="0">
                <a:latin typeface="Verdana"/>
                <a:cs typeface="Verdana"/>
              </a:rPr>
              <a:t>mah</a:t>
            </a:r>
            <a:r>
              <a:rPr sz="882" dirty="0">
                <a:latin typeface="Verdana"/>
                <a:cs typeface="Verdana"/>
              </a:rPr>
              <a:t> </a:t>
            </a:r>
            <a:r>
              <a:rPr sz="882" spc="-9" dirty="0">
                <a:latin typeface="Verdana"/>
                <a:cs typeface="Verdana"/>
              </a:rPr>
              <a:t>Ma</a:t>
            </a:r>
            <a:r>
              <a:rPr sz="882" spc="-12" dirty="0">
                <a:latin typeface="Verdana"/>
                <a:cs typeface="Verdana"/>
              </a:rPr>
              <a:t>r</a:t>
            </a:r>
            <a:r>
              <a:rPr sz="882" spc="-4" dirty="0">
                <a:latin typeface="Verdana"/>
                <a:cs typeface="Verdana"/>
              </a:rPr>
              <a:t>g, P</a:t>
            </a:r>
            <a:r>
              <a:rPr sz="882" spc="-12" dirty="0">
                <a:latin typeface="Verdana"/>
                <a:cs typeface="Verdana"/>
              </a:rPr>
              <a:t>r</a:t>
            </a:r>
            <a:r>
              <a:rPr sz="882" spc="-4" dirty="0">
                <a:latin typeface="Verdana"/>
                <a:cs typeface="Verdana"/>
              </a:rPr>
              <a:t>agati</a:t>
            </a:r>
            <a:r>
              <a:rPr sz="882" dirty="0">
                <a:latin typeface="Verdana"/>
                <a:cs typeface="Verdana"/>
              </a:rPr>
              <a:t> </a:t>
            </a:r>
            <a:r>
              <a:rPr sz="882" spc="-4" dirty="0">
                <a:latin typeface="Verdana"/>
                <a:cs typeface="Verdana"/>
              </a:rPr>
              <a:t>Vih</a:t>
            </a:r>
            <a:r>
              <a:rPr sz="882" spc="-9" dirty="0">
                <a:latin typeface="Verdana"/>
                <a:cs typeface="Verdana"/>
              </a:rPr>
              <a:t>ar</a:t>
            </a:r>
            <a:r>
              <a:rPr sz="882" dirty="0">
                <a:latin typeface="Verdana"/>
                <a:cs typeface="Verdana"/>
              </a:rPr>
              <a:t> </a:t>
            </a:r>
            <a:r>
              <a:rPr sz="882" spc="-9" dirty="0">
                <a:latin typeface="Verdana"/>
                <a:cs typeface="Verdana"/>
              </a:rPr>
              <a:t>New</a:t>
            </a:r>
            <a:r>
              <a:rPr sz="882" spc="-4" dirty="0">
                <a:latin typeface="Verdana"/>
                <a:cs typeface="Verdana"/>
              </a:rPr>
              <a:t> </a:t>
            </a:r>
            <a:r>
              <a:rPr sz="882" dirty="0">
                <a:latin typeface="Verdana"/>
                <a:cs typeface="Verdana"/>
              </a:rPr>
              <a:t>D</a:t>
            </a:r>
            <a:r>
              <a:rPr sz="882" spc="-18" dirty="0">
                <a:latin typeface="Verdana"/>
                <a:cs typeface="Verdana"/>
              </a:rPr>
              <a:t>e</a:t>
            </a:r>
            <a:r>
              <a:rPr sz="882" spc="-4" dirty="0">
                <a:latin typeface="Verdana"/>
                <a:cs typeface="Verdana"/>
              </a:rPr>
              <a:t>lhi</a:t>
            </a:r>
            <a:r>
              <a:rPr sz="882" dirty="0">
                <a:latin typeface="Verdana"/>
                <a:cs typeface="Verdana"/>
              </a:rPr>
              <a:t> </a:t>
            </a:r>
            <a:r>
              <a:rPr sz="882" spc="-9" dirty="0">
                <a:latin typeface="Verdana"/>
                <a:cs typeface="Verdana"/>
              </a:rPr>
              <a:t>110003</a:t>
            </a:r>
            <a:endParaRPr sz="882" dirty="0">
              <a:latin typeface="Verdana"/>
              <a:cs typeface="Verdana"/>
            </a:endParaRPr>
          </a:p>
          <a:p>
            <a:pPr marL="3360" algn="ctr">
              <a:spcBef>
                <a:spcPts val="9"/>
              </a:spcBef>
            </a:pPr>
            <a:r>
              <a:rPr sz="882" spc="-9" dirty="0">
                <a:latin typeface="Verdana"/>
                <a:cs typeface="Verdana"/>
              </a:rPr>
              <a:t>P: </a:t>
            </a:r>
            <a:r>
              <a:rPr sz="882" spc="-12" dirty="0">
                <a:latin typeface="Verdana"/>
                <a:cs typeface="Verdana"/>
              </a:rPr>
              <a:t>+9</a:t>
            </a:r>
            <a:r>
              <a:rPr sz="882" spc="-9" dirty="0">
                <a:latin typeface="Verdana"/>
                <a:cs typeface="Verdana"/>
              </a:rPr>
              <a:t>1(11)2436062</a:t>
            </a:r>
            <a:r>
              <a:rPr sz="882" dirty="0">
                <a:latin typeface="Verdana"/>
                <a:cs typeface="Verdana"/>
              </a:rPr>
              <a:t>0-</a:t>
            </a:r>
            <a:r>
              <a:rPr sz="882" spc="-9" dirty="0">
                <a:latin typeface="Verdana"/>
                <a:cs typeface="Verdana"/>
              </a:rPr>
              <a:t>22, 24360654</a:t>
            </a:r>
            <a:endParaRPr sz="882" dirty="0">
              <a:latin typeface="Verdana"/>
              <a:cs typeface="Verdana"/>
            </a:endParaRPr>
          </a:p>
          <a:p>
            <a:pPr marL="1681" algn="ctr">
              <a:spcBef>
                <a:spcPts val="9"/>
              </a:spcBef>
            </a:pPr>
            <a:r>
              <a:rPr sz="882" spc="-9" dirty="0">
                <a:latin typeface="Verdana"/>
                <a:cs typeface="Verdana"/>
              </a:rPr>
              <a:t>Fax: </a:t>
            </a:r>
            <a:r>
              <a:rPr sz="882" spc="-12" dirty="0">
                <a:latin typeface="Verdana"/>
                <a:cs typeface="Verdana"/>
              </a:rPr>
              <a:t>+9</a:t>
            </a:r>
            <a:r>
              <a:rPr sz="882" spc="-9" dirty="0">
                <a:latin typeface="Verdana"/>
                <a:cs typeface="Verdana"/>
              </a:rPr>
              <a:t>1(11)</a:t>
            </a:r>
            <a:r>
              <a:rPr sz="882" dirty="0">
                <a:latin typeface="Verdana"/>
                <a:cs typeface="Verdana"/>
              </a:rPr>
              <a:t> </a:t>
            </a:r>
            <a:r>
              <a:rPr sz="882" spc="-9" dirty="0">
                <a:latin typeface="Verdana"/>
                <a:cs typeface="Verdana"/>
              </a:rPr>
              <a:t>24360682</a:t>
            </a:r>
            <a:endParaRPr sz="882" dirty="0">
              <a:latin typeface="Verdana"/>
              <a:cs typeface="Verdana"/>
            </a:endParaRPr>
          </a:p>
          <a:p>
            <a:pPr marL="588203" marR="581480" algn="ctr">
              <a:lnSpc>
                <a:spcPts val="1077"/>
              </a:lnSpc>
              <a:spcBef>
                <a:spcPts val="31"/>
              </a:spcBef>
            </a:pPr>
            <a:r>
              <a:rPr sz="882" spc="-4" dirty="0">
                <a:latin typeface="Verdana"/>
                <a:cs typeface="Verdana"/>
              </a:rPr>
              <a:t>E-mail:</a:t>
            </a:r>
            <a:r>
              <a:rPr sz="882" dirty="0">
                <a:latin typeface="Verdana"/>
                <a:cs typeface="Verdana"/>
              </a:rPr>
              <a:t> </a:t>
            </a:r>
            <a:r>
              <a:rPr sz="882" spc="-9" dirty="0">
                <a:latin typeface="Verdana"/>
                <a:cs typeface="Verdana"/>
                <a:hlinkClick r:id="rId3"/>
              </a:rPr>
              <a:t>m</a:t>
            </a:r>
            <a:r>
              <a:rPr sz="882" spc="-12" dirty="0">
                <a:latin typeface="Verdana"/>
                <a:cs typeface="Verdana"/>
                <a:hlinkClick r:id="rId3"/>
              </a:rPr>
              <a:t>e</a:t>
            </a:r>
            <a:r>
              <a:rPr sz="882" spc="-9" dirty="0">
                <a:latin typeface="Verdana"/>
                <a:cs typeface="Verdana"/>
                <a:hlinkClick r:id="rId3"/>
              </a:rPr>
              <a:t>m</a:t>
            </a:r>
            <a:r>
              <a:rPr sz="882" spc="-4" dirty="0">
                <a:latin typeface="Verdana"/>
                <a:cs typeface="Verdana"/>
                <a:hlinkClick r:id="rId3"/>
              </a:rPr>
              <a:t>b</a:t>
            </a:r>
            <a:r>
              <a:rPr sz="882" spc="-18" dirty="0">
                <a:latin typeface="Verdana"/>
                <a:cs typeface="Verdana"/>
                <a:hlinkClick r:id="rId3"/>
              </a:rPr>
              <a:t>e</a:t>
            </a:r>
            <a:r>
              <a:rPr sz="882" dirty="0">
                <a:latin typeface="Verdana"/>
                <a:cs typeface="Verdana"/>
                <a:hlinkClick r:id="rId3"/>
              </a:rPr>
              <a:t>r</a:t>
            </a:r>
            <a:r>
              <a:rPr sz="882" spc="-4" dirty="0">
                <a:latin typeface="Verdana"/>
                <a:cs typeface="Verdana"/>
                <a:hlinkClick r:id="rId3"/>
              </a:rPr>
              <a:t>s</a:t>
            </a:r>
            <a:r>
              <a:rPr sz="882" spc="-18" dirty="0">
                <a:latin typeface="Verdana"/>
                <a:cs typeface="Verdana"/>
                <a:hlinkClick r:id="rId3"/>
              </a:rPr>
              <a:t>e</a:t>
            </a:r>
            <a:r>
              <a:rPr sz="882" spc="-4" dirty="0">
                <a:latin typeface="Verdana"/>
                <a:cs typeface="Verdana"/>
                <a:hlinkClick r:id="rId3"/>
              </a:rPr>
              <a:t>cr</a:t>
            </a:r>
            <a:r>
              <a:rPr sz="882" spc="-18" dirty="0">
                <a:latin typeface="Verdana"/>
                <a:cs typeface="Verdana"/>
                <a:hlinkClick r:id="rId3"/>
              </a:rPr>
              <a:t>e</a:t>
            </a:r>
            <a:r>
              <a:rPr sz="882" spc="-4" dirty="0">
                <a:latin typeface="Verdana"/>
                <a:cs typeface="Verdana"/>
                <a:hlinkClick r:id="rId3"/>
              </a:rPr>
              <a:t>t</a:t>
            </a:r>
            <a:r>
              <a:rPr sz="882" dirty="0">
                <a:latin typeface="Verdana"/>
                <a:cs typeface="Verdana"/>
                <a:hlinkClick r:id="rId3"/>
              </a:rPr>
              <a:t>a</a:t>
            </a:r>
            <a:r>
              <a:rPr sz="882" spc="-9" dirty="0">
                <a:latin typeface="Verdana"/>
                <a:cs typeface="Verdana"/>
                <a:hlinkClick r:id="rId3"/>
              </a:rPr>
              <a:t>ry@nbai</a:t>
            </a:r>
            <a:r>
              <a:rPr sz="882" spc="-4" dirty="0">
                <a:latin typeface="Verdana"/>
                <a:cs typeface="Verdana"/>
                <a:hlinkClick r:id="rId3"/>
              </a:rPr>
              <a:t>n</a:t>
            </a:r>
            <a:r>
              <a:rPr sz="882" spc="-9" dirty="0">
                <a:latin typeface="Verdana"/>
                <a:cs typeface="Verdana"/>
                <a:hlinkClick r:id="rId3"/>
              </a:rPr>
              <a:t>d.org</a:t>
            </a:r>
            <a:r>
              <a:rPr sz="882" spc="-9" dirty="0">
                <a:latin typeface="Verdana"/>
                <a:cs typeface="Verdana"/>
              </a:rPr>
              <a:t> W</a:t>
            </a:r>
            <a:r>
              <a:rPr sz="882" spc="-18" dirty="0">
                <a:latin typeface="Verdana"/>
                <a:cs typeface="Verdana"/>
              </a:rPr>
              <a:t>e</a:t>
            </a:r>
            <a:r>
              <a:rPr sz="882" spc="-4" dirty="0">
                <a:latin typeface="Verdana"/>
                <a:cs typeface="Verdana"/>
              </a:rPr>
              <a:t>bsi</a:t>
            </a:r>
            <a:r>
              <a:rPr sz="882" dirty="0">
                <a:latin typeface="Verdana"/>
                <a:cs typeface="Verdana"/>
              </a:rPr>
              <a:t>t</a:t>
            </a:r>
            <a:r>
              <a:rPr sz="882" spc="-18" dirty="0">
                <a:latin typeface="Verdana"/>
                <a:cs typeface="Verdana"/>
              </a:rPr>
              <a:t>e</a:t>
            </a:r>
            <a:r>
              <a:rPr sz="882" spc="-4" dirty="0">
                <a:latin typeface="Verdana"/>
                <a:cs typeface="Verdana"/>
              </a:rPr>
              <a:t>:</a:t>
            </a:r>
            <a:r>
              <a:rPr sz="882" dirty="0">
                <a:latin typeface="Verdana"/>
                <a:cs typeface="Verdana"/>
              </a:rPr>
              <a:t> </a:t>
            </a:r>
            <a:r>
              <a:rPr sz="882" spc="-12" dirty="0">
                <a:latin typeface="Verdana"/>
                <a:cs typeface="Verdana"/>
                <a:hlinkClick r:id="rId4"/>
              </a:rPr>
              <a:t>ww</a:t>
            </a:r>
            <a:r>
              <a:rPr sz="882" dirty="0">
                <a:latin typeface="Verdana"/>
                <a:cs typeface="Verdana"/>
                <a:hlinkClick r:id="rId4"/>
              </a:rPr>
              <a:t>w</a:t>
            </a:r>
            <a:r>
              <a:rPr sz="882" spc="-4" dirty="0">
                <a:latin typeface="Verdana"/>
                <a:cs typeface="Verdana"/>
                <a:hlinkClick r:id="rId4"/>
              </a:rPr>
              <a:t>.nbain</a:t>
            </a:r>
            <a:r>
              <a:rPr sz="882" spc="-9" dirty="0">
                <a:latin typeface="Verdana"/>
                <a:cs typeface="Verdana"/>
                <a:hlinkClick r:id="rId4"/>
              </a:rPr>
              <a:t>d.org</a:t>
            </a:r>
            <a:endParaRPr sz="882" dirty="0">
              <a:latin typeface="Verdana"/>
              <a:cs typeface="Verdana"/>
            </a:endParaRPr>
          </a:p>
          <a:p>
            <a:pPr marL="2800" algn="ctr">
              <a:lnSpc>
                <a:spcPts val="1032"/>
              </a:lnSpc>
            </a:pPr>
            <a:r>
              <a:rPr sz="882" spc="-9" dirty="0">
                <a:latin typeface="Verdana"/>
                <a:cs typeface="Verdana"/>
              </a:rPr>
              <a:t>(F</a:t>
            </a:r>
            <a:r>
              <a:rPr sz="882" spc="-18" dirty="0">
                <a:latin typeface="Verdana"/>
                <a:cs typeface="Verdana"/>
              </a:rPr>
              <a:t>e</a:t>
            </a:r>
            <a:r>
              <a:rPr sz="882" spc="-9" dirty="0">
                <a:latin typeface="Verdana"/>
                <a:cs typeface="Verdana"/>
              </a:rPr>
              <a:t>br</a:t>
            </a:r>
            <a:r>
              <a:rPr sz="882" spc="-4" dirty="0">
                <a:latin typeface="Verdana"/>
                <a:cs typeface="Verdana"/>
              </a:rPr>
              <a:t>u</a:t>
            </a:r>
            <a:r>
              <a:rPr sz="882" spc="-9" dirty="0">
                <a:latin typeface="Verdana"/>
                <a:cs typeface="Verdana"/>
              </a:rPr>
              <a:t>a</a:t>
            </a:r>
            <a:r>
              <a:rPr sz="882" dirty="0">
                <a:latin typeface="Verdana"/>
                <a:cs typeface="Verdana"/>
              </a:rPr>
              <a:t>r</a:t>
            </a:r>
            <a:r>
              <a:rPr sz="882" spc="-4" dirty="0">
                <a:latin typeface="Verdana"/>
                <a:cs typeface="Verdana"/>
              </a:rPr>
              <a:t>y,</a:t>
            </a:r>
            <a:r>
              <a:rPr sz="882" spc="-9" dirty="0">
                <a:latin typeface="Verdana"/>
                <a:cs typeface="Verdana"/>
              </a:rPr>
              <a:t> 2</a:t>
            </a:r>
            <a:r>
              <a:rPr sz="882" spc="-4" dirty="0">
                <a:latin typeface="Verdana"/>
                <a:cs typeface="Verdana"/>
              </a:rPr>
              <a:t>0</a:t>
            </a:r>
            <a:r>
              <a:rPr sz="882" spc="-9" dirty="0">
                <a:latin typeface="Verdana"/>
                <a:cs typeface="Verdana"/>
              </a:rPr>
              <a:t>21)</a:t>
            </a:r>
            <a:endParaRPr sz="882" dirty="0">
              <a:latin typeface="Verdana"/>
              <a:cs typeface="Verdana"/>
            </a:endParaRPr>
          </a:p>
        </p:txBody>
      </p:sp>
      <p:sp>
        <p:nvSpPr>
          <p:cNvPr id="4" name="object 4"/>
          <p:cNvSpPr/>
          <p:nvPr/>
        </p:nvSpPr>
        <p:spPr>
          <a:xfrm>
            <a:off x="3582587" y="676251"/>
            <a:ext cx="3003598" cy="1139103"/>
          </a:xfrm>
          <a:prstGeom prst="rect">
            <a:avLst/>
          </a:prstGeom>
          <a:blipFill>
            <a:blip r:embed="rId5" cstate="print"/>
            <a:stretch>
              <a:fillRect/>
            </a:stretch>
          </a:blipFill>
        </p:spPr>
        <p:txBody>
          <a:bodyPr wrap="square" lIns="0" tIns="0" rIns="0" bIns="0" rtlCol="0"/>
          <a:lstStyle/>
          <a:p>
            <a:endParaRPr sz="1588" dirty="0"/>
          </a:p>
        </p:txBody>
      </p:sp>
      <p:sp>
        <p:nvSpPr>
          <p:cNvPr id="5" name="object 5"/>
          <p:cNvSpPr txBox="1">
            <a:spLocks noGrp="1"/>
          </p:cNvSpPr>
          <p:nvPr>
            <p:ph type="sldNum" sz="quarter" idx="12"/>
          </p:nvPr>
        </p:nvSpPr>
        <p:spPr>
          <a:xfrm>
            <a:off x="8341475" y="6201053"/>
            <a:ext cx="232028" cy="738664"/>
          </a:xfrm>
          <a:prstGeom prst="rect">
            <a:avLst/>
          </a:prstGeom>
        </p:spPr>
        <p:txBody>
          <a:bodyPr vert="horz" wrap="square" lIns="0" tIns="0" rIns="0" bIns="0" rtlCol="0" anchor="ctr">
            <a:spAutoFit/>
          </a:bodyPr>
          <a:lstStyle/>
          <a:p>
            <a:pPr marL="89631"/>
            <a:fld id="{81D60167-4931-47E6-BA6A-407CBD079E47}" type="slidenum">
              <a:rPr dirty="0"/>
              <a:pPr marL="89631"/>
              <a:t>6</a:t>
            </a:fld>
            <a:endParaRPr dirty="0"/>
          </a:p>
        </p:txBody>
      </p:sp>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221" y="2593932"/>
            <a:ext cx="7931558" cy="1670136"/>
          </a:xfrm>
          <a:prstGeom prst="rect">
            <a:avLst/>
          </a:prstGeom>
        </p:spPr>
      </p:pic>
    </p:spTree>
    <p:extLst>
      <p:ext uri="{BB962C8B-B14F-4D97-AF65-F5344CB8AC3E}">
        <p14:creationId xmlns:p14="http://schemas.microsoft.com/office/powerpoint/2010/main" val="3223823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
            <a:ext cx="7620762" cy="563880"/>
          </a:xfrm>
        </p:spPr>
        <p:txBody>
          <a:bodyPr>
            <a:normAutofit fontScale="90000"/>
          </a:bodyPr>
          <a:lstStyle/>
          <a:p>
            <a:r>
              <a:rPr lang="en-US" dirty="0"/>
              <a:t>PBL - Example</a:t>
            </a:r>
          </a:p>
        </p:txBody>
      </p:sp>
      <p:sp>
        <p:nvSpPr>
          <p:cNvPr id="3" name="Content Placeholder 2"/>
          <p:cNvSpPr>
            <a:spLocks noGrp="1"/>
          </p:cNvSpPr>
          <p:nvPr>
            <p:ph sz="half" idx="1"/>
          </p:nvPr>
        </p:nvSpPr>
        <p:spPr>
          <a:xfrm>
            <a:off x="838200" y="838200"/>
            <a:ext cx="3505200" cy="5349240"/>
          </a:xfrm>
        </p:spPr>
        <p:txBody>
          <a:bodyPr/>
          <a:lstStyle/>
          <a:p>
            <a:r>
              <a:rPr lang="en-US" dirty="0"/>
              <a:t>Problem:</a:t>
            </a:r>
          </a:p>
          <a:p>
            <a:pPr marL="82296" indent="0">
              <a:buNone/>
            </a:pPr>
            <a:r>
              <a:rPr lang="en-US" dirty="0"/>
              <a:t>Development of Pervious concrete for pavements</a:t>
            </a:r>
          </a:p>
        </p:txBody>
      </p:sp>
      <p:pic>
        <p:nvPicPr>
          <p:cNvPr id="2051" name="Picture 3" descr="C:\Users\admin\Desktop\PBL\Photos\20171205_1649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49801" y="762000"/>
            <a:ext cx="4928361"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jpg"/>
          <p:cNvPicPr>
            <a:picLocks noChangeAspect="1"/>
          </p:cNvPicPr>
          <p:nvPr/>
        </p:nvPicPr>
        <p:blipFill>
          <a:blip r:embed="rId3" cstate="print"/>
          <a:stretch>
            <a:fillRect/>
          </a:stretch>
        </p:blipFill>
        <p:spPr>
          <a:xfrm>
            <a:off x="304800" y="2686903"/>
            <a:ext cx="4590156" cy="2057400"/>
          </a:xfrm>
          <a:prstGeom prst="rect">
            <a:avLst/>
          </a:prstGeom>
        </p:spPr>
      </p:pic>
    </p:spTree>
    <p:extLst>
      <p:ext uri="{BB962C8B-B14F-4D97-AF65-F5344CB8AC3E}">
        <p14:creationId xmlns:p14="http://schemas.microsoft.com/office/powerpoint/2010/main" val="291377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242" y="76200"/>
            <a:ext cx="7360158" cy="487362"/>
          </a:xfrm>
        </p:spPr>
        <p:txBody>
          <a:bodyPr>
            <a:normAutofit fontScale="90000"/>
          </a:bodyPr>
          <a:lstStyle/>
          <a:p>
            <a:r>
              <a:rPr lang="en-US" dirty="0"/>
              <a:t>Assessment strategy</a:t>
            </a:r>
          </a:p>
        </p:txBody>
      </p:sp>
      <p:graphicFrame>
        <p:nvGraphicFramePr>
          <p:cNvPr id="7" name="Content Placeholder 6"/>
          <p:cNvGraphicFramePr>
            <a:graphicFrameLocks noGrp="1"/>
          </p:cNvGraphicFramePr>
          <p:nvPr>
            <p:ph idx="1"/>
            <p:extLst/>
          </p:nvPr>
        </p:nvGraphicFramePr>
        <p:xfrm>
          <a:off x="762000" y="1793796"/>
          <a:ext cx="8991599" cy="4804474"/>
        </p:xfrm>
        <a:graphic>
          <a:graphicData uri="http://schemas.openxmlformats.org/drawingml/2006/table">
            <a:tbl>
              <a:tblPr firstRow="1" firstCol="1" bandRow="1"/>
              <a:tblGrid>
                <a:gridCol w="2385949">
                  <a:extLst>
                    <a:ext uri="{9D8B030D-6E8A-4147-A177-3AD203B41FA5}">
                      <a16:colId xmlns:a16="http://schemas.microsoft.com/office/drawing/2014/main" val="20000"/>
                    </a:ext>
                  </a:extLst>
                </a:gridCol>
                <a:gridCol w="1526556">
                  <a:extLst>
                    <a:ext uri="{9D8B030D-6E8A-4147-A177-3AD203B41FA5}">
                      <a16:colId xmlns:a16="http://schemas.microsoft.com/office/drawing/2014/main" val="20001"/>
                    </a:ext>
                  </a:extLst>
                </a:gridCol>
                <a:gridCol w="1639633">
                  <a:extLst>
                    <a:ext uri="{9D8B030D-6E8A-4147-A177-3AD203B41FA5}">
                      <a16:colId xmlns:a16="http://schemas.microsoft.com/office/drawing/2014/main" val="20002"/>
                    </a:ext>
                  </a:extLst>
                </a:gridCol>
                <a:gridCol w="1153462">
                  <a:extLst>
                    <a:ext uri="{9D8B030D-6E8A-4147-A177-3AD203B41FA5}">
                      <a16:colId xmlns:a16="http://schemas.microsoft.com/office/drawing/2014/main" val="20003"/>
                    </a:ext>
                  </a:extLst>
                </a:gridCol>
                <a:gridCol w="1730031">
                  <a:extLst>
                    <a:ext uri="{9D8B030D-6E8A-4147-A177-3AD203B41FA5}">
                      <a16:colId xmlns:a16="http://schemas.microsoft.com/office/drawing/2014/main" val="20004"/>
                    </a:ext>
                  </a:extLst>
                </a:gridCol>
                <a:gridCol w="555968">
                  <a:extLst>
                    <a:ext uri="{9D8B030D-6E8A-4147-A177-3AD203B41FA5}">
                      <a16:colId xmlns:a16="http://schemas.microsoft.com/office/drawing/2014/main" val="20005"/>
                    </a:ext>
                  </a:extLst>
                </a:gridCol>
              </a:tblGrid>
              <a:tr h="488770">
                <a:tc>
                  <a:txBody>
                    <a:bodyPr/>
                    <a:lstStyle/>
                    <a:p>
                      <a:pPr marL="0" marR="0" algn="just">
                        <a:lnSpc>
                          <a:spcPct val="115000"/>
                        </a:lnSpc>
                        <a:spcBef>
                          <a:spcPts val="0"/>
                        </a:spcBef>
                        <a:spcAft>
                          <a:spcPts val="0"/>
                        </a:spcAft>
                      </a:pPr>
                      <a:r>
                        <a:rPr lang="en-US" sz="1400" b="1" dirty="0">
                          <a:effectLst/>
                          <a:latin typeface="Calibri"/>
                          <a:ea typeface="Calibri"/>
                          <a:cs typeface="Calibri"/>
                        </a:rPr>
                        <a:t>Performance Indicators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Unsatisfactory (2)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Developing (6)</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Satisfactory (8)</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Exemplary (10)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Score</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16">
                <a:tc gridSpan="6">
                  <a:txBody>
                    <a:bodyPr/>
                    <a:lstStyle/>
                    <a:p>
                      <a:pPr marL="0" marR="0" algn="ctr">
                        <a:lnSpc>
                          <a:spcPct val="115000"/>
                        </a:lnSpc>
                        <a:spcBef>
                          <a:spcPts val="0"/>
                        </a:spcBef>
                        <a:spcAft>
                          <a:spcPts val="0"/>
                        </a:spcAft>
                      </a:pPr>
                      <a:r>
                        <a:rPr lang="en-US" sz="1600" b="1" dirty="0">
                          <a:solidFill>
                            <a:srgbClr val="FF0000"/>
                          </a:solidFill>
                          <a:effectLst/>
                          <a:latin typeface="Calibri"/>
                          <a:ea typeface="Calibri"/>
                          <a:cs typeface="Calibri"/>
                        </a:rPr>
                        <a:t>Identifying Problem &amp; Materials characteristics for possible solutions (PO1)</a:t>
                      </a:r>
                      <a:endParaRPr lang="en-US" sz="12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1"/>
                  </a:ext>
                </a:extLst>
              </a:tr>
              <a:tr h="622727">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complexities of field requirement and identification of material characteristics (CO1-PO1)</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dirty="0">
                          <a:effectLst/>
                          <a:latin typeface="Calibri"/>
                          <a:ea typeface="Calibri"/>
                          <a:cs typeface="Calibri"/>
                        </a:rPr>
                        <a:t>Identified problem is complex and</a:t>
                      </a:r>
                      <a:r>
                        <a:rPr lang="en-US" sz="1200" b="0" baseline="0" dirty="0">
                          <a:effectLst/>
                          <a:latin typeface="Calibri"/>
                          <a:ea typeface="Calibri"/>
                          <a:cs typeface="Calibri"/>
                        </a:rPr>
                        <a:t> relevant to field application. All the characterization of material is carried out.</a:t>
                      </a:r>
                      <a:endParaRPr lang="en-US" sz="1000" b="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327">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Research Analysis &amp; Mix proportioning   (PO2)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3"/>
                  </a:ext>
                </a:extLst>
              </a:tr>
              <a:tr h="830303">
                <a:tc>
                  <a:txBody>
                    <a:bodyPr/>
                    <a:lstStyle/>
                    <a:p>
                      <a:pPr marL="0" marR="0">
                        <a:lnSpc>
                          <a:spcPct val="115000"/>
                        </a:lnSpc>
                        <a:spcBef>
                          <a:spcPts val="0"/>
                        </a:spcBef>
                        <a:spcAft>
                          <a:spcPts val="0"/>
                        </a:spcAft>
                      </a:pPr>
                      <a:r>
                        <a:rPr lang="en-US" sz="1200" b="1" dirty="0">
                          <a:effectLst/>
                          <a:latin typeface="Calibri"/>
                          <a:ea typeface="Calibri"/>
                          <a:cs typeface="Calibri"/>
                        </a:rPr>
                        <a:t>Identifying research gaps, setting objectives and Proportioning of mixes using standard methods (CO2-PO2)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824">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Design of experiments (PO4)</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5"/>
                  </a:ext>
                </a:extLst>
              </a:tr>
              <a:tr h="488770">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Experiments to arrive at solutions. (CO3- PO4)</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824">
                <a:tc gridSpan="5">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Communication and Life long learning (PO10, PO12)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151">
                <a:tc>
                  <a:txBody>
                    <a:bodyPr/>
                    <a:lstStyle/>
                    <a:p>
                      <a:pPr marL="0" marR="0">
                        <a:lnSpc>
                          <a:spcPct val="115000"/>
                        </a:lnSpc>
                        <a:spcBef>
                          <a:spcPts val="0"/>
                        </a:spcBef>
                        <a:spcAft>
                          <a:spcPts val="0"/>
                        </a:spcAft>
                      </a:pPr>
                      <a:r>
                        <a:rPr lang="en-US" sz="1200" b="1" dirty="0">
                          <a:effectLst/>
                          <a:latin typeface="Calibri"/>
                          <a:ea typeface="Calibri"/>
                          <a:cs typeface="Times New Roman"/>
                        </a:rPr>
                        <a:t>Presentation and Reporting of work (CO4-PO10, PO12)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824">
                <a:tc gridSpan="5">
                  <a:txBody>
                    <a:bodyPr/>
                    <a:lstStyle/>
                    <a:p>
                      <a:pPr marL="0" marR="0" algn="r">
                        <a:lnSpc>
                          <a:spcPct val="115000"/>
                        </a:lnSpc>
                        <a:spcBef>
                          <a:spcPts val="0"/>
                        </a:spcBef>
                        <a:spcAft>
                          <a:spcPts val="0"/>
                        </a:spcAft>
                      </a:pPr>
                      <a:r>
                        <a:rPr lang="en-US" sz="1200" b="1" dirty="0">
                          <a:effectLst/>
                          <a:latin typeface="Calibri"/>
                          <a:ea typeface="Calibri"/>
                          <a:cs typeface="Times New Roman"/>
                        </a:rPr>
                        <a:t>Total Score(Maximum, 40)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1"/>
          <p:cNvSpPr>
            <a:spLocks noChangeArrowheads="1"/>
          </p:cNvSpPr>
          <p:nvPr/>
        </p:nvSpPr>
        <p:spPr bwMode="auto">
          <a:xfrm>
            <a:off x="1143000" y="685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Calibri" pitchFamily="34" charset="0"/>
                <a:ea typeface="Calibri" pitchFamily="34" charset="0"/>
                <a:cs typeface="Times New Roman" pitchFamily="18" charset="0"/>
              </a:rPr>
              <a:t>Rubric for Evaluating Self Study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Course: 16CVCT1CCM- Advances in Construction Materials</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Problem – Develop a concrete mix for field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Batch No: 					Title :			</a:t>
            </a:r>
            <a:r>
              <a:rPr kumimoji="0" lang="en-US"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4970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80273" y="152403"/>
            <a:ext cx="7596551" cy="533396"/>
          </a:xfrm>
        </p:spPr>
        <p:txBody>
          <a:bodyPr anchor="ctr" anchorCtr="1">
            <a:normAutofit/>
          </a:bodyPr>
          <a:lstStyle/>
          <a:p>
            <a:pPr lvl="0" algn="ctr"/>
            <a:r>
              <a:rPr lang="en-US" sz="3000">
                <a:latin typeface="Cambria" pitchFamily="18"/>
              </a:rPr>
              <a:t>CO-PO Attainment (Programme Level)</a:t>
            </a:r>
          </a:p>
        </p:txBody>
      </p:sp>
      <p:sp>
        <p:nvSpPr>
          <p:cNvPr id="3" name="Rounded Rectangle 2"/>
          <p:cNvSpPr/>
          <p:nvPr/>
        </p:nvSpPr>
        <p:spPr>
          <a:xfrm>
            <a:off x="3757249" y="914401"/>
            <a:ext cx="2532183" cy="38100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FFC2C2"/>
              </a:gs>
              <a:gs pos="100000">
                <a:srgbClr val="FFB3B3"/>
              </a:gs>
            </a:gsLst>
            <a:path path="circle">
              <a:fillToRect l="50000" t="50000" r="50000" b="50000"/>
            </a:path>
          </a:gradFill>
          <a:ln w="9528" cap="flat">
            <a:solidFill>
              <a:srgbClr val="C32D2E"/>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2000">
                <a:solidFill>
                  <a:srgbClr val="000000"/>
                </a:solidFill>
                <a:latin typeface="Cambria" pitchFamily="18"/>
              </a:rPr>
              <a:t>PO (1_12)</a:t>
            </a:r>
          </a:p>
        </p:txBody>
      </p:sp>
      <p:sp>
        <p:nvSpPr>
          <p:cNvPr id="4" name="Diamond 4"/>
          <p:cNvSpPr/>
          <p:nvPr/>
        </p:nvSpPr>
        <p:spPr>
          <a:xfrm>
            <a:off x="4108936" y="1371600"/>
            <a:ext cx="1772527" cy="11887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gradFill>
            <a:gsLst>
              <a:gs pos="0">
                <a:srgbClr val="FFEAB2"/>
              </a:gs>
              <a:gs pos="100000">
                <a:srgbClr val="FFE69F"/>
              </a:gs>
            </a:gsLst>
            <a:path path="circle">
              <a:fillToRect l="50000" t="50000" r="50000" b="50000"/>
            </a:path>
          </a:gradFill>
          <a:ln w="9528" cap="flat">
            <a:solidFill>
              <a:srgbClr val="FEB80A"/>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000000"/>
              </a:solidFill>
              <a:latin typeface="Cambria" pitchFamily="18"/>
            </a:endParaRPr>
          </a:p>
        </p:txBody>
      </p:sp>
      <p:sp>
        <p:nvSpPr>
          <p:cNvPr id="5" name="Rectangle 8"/>
          <p:cNvSpPr/>
          <p:nvPr/>
        </p:nvSpPr>
        <p:spPr>
          <a:xfrm>
            <a:off x="3757249" y="3047996"/>
            <a:ext cx="2391503" cy="579116"/>
          </a:xfrm>
          <a:prstGeom prst="rect">
            <a:avLst/>
          </a:prstGeom>
          <a:gradFill>
            <a:gsLst>
              <a:gs pos="0">
                <a:srgbClr val="DFF3C7"/>
              </a:gs>
              <a:gs pos="100000">
                <a:srgbClr val="D8F1B9"/>
              </a:gs>
            </a:gsLst>
            <a:path path="circle">
              <a:fillToRect l="50000" t="50000" r="50000" b="50000"/>
            </a:path>
          </a:gradFill>
          <a:ln w="9528" cap="flat">
            <a:solidFill>
              <a:srgbClr val="84AA33"/>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Define appropriate COs and</a:t>
            </a:r>
          </a:p>
          <a:p>
            <a:pPr algn="ctr">
              <a:defRPr sz="1800" b="0" i="0" u="none" strike="noStrike" kern="0" cap="none" spc="0" baseline="0">
                <a:solidFill>
                  <a:srgbClr val="000000"/>
                </a:solidFill>
                <a:uFillTx/>
              </a:defRPr>
            </a:pPr>
            <a:r>
              <a:rPr lang="en-US" sz="1400">
                <a:solidFill>
                  <a:srgbClr val="000000"/>
                </a:solidFill>
                <a:latin typeface="Cambria" pitchFamily="18"/>
              </a:rPr>
              <a:t>Devise Learning activities</a:t>
            </a:r>
          </a:p>
        </p:txBody>
      </p:sp>
      <p:sp>
        <p:nvSpPr>
          <p:cNvPr id="6" name="Rectangle 9"/>
          <p:cNvSpPr/>
          <p:nvPr/>
        </p:nvSpPr>
        <p:spPr>
          <a:xfrm>
            <a:off x="3686904" y="3733796"/>
            <a:ext cx="2602519" cy="697230"/>
          </a:xfrm>
          <a:prstGeom prst="rect">
            <a:avLst/>
          </a:prstGeom>
          <a:gradFill>
            <a:gsLst>
              <a:gs pos="0">
                <a:srgbClr val="EDCFC8"/>
              </a:gs>
              <a:gs pos="100000">
                <a:srgbClr val="E9C3BA"/>
              </a:gs>
            </a:gsLst>
            <a:path path="circle">
              <a:fillToRect l="50000" t="50000" r="50000" b="50000"/>
            </a:path>
          </a:gradFill>
          <a:ln w="9528" cap="flat">
            <a:solidFill>
              <a:srgbClr val="964305"/>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000000"/>
              </a:solidFill>
              <a:latin typeface="Cambria" pitchFamily="18"/>
            </a:endParaRPr>
          </a:p>
          <a:p>
            <a:pPr algn="ctr">
              <a:defRPr sz="1800" b="0" i="0" u="none" strike="noStrike" kern="0" cap="none" spc="0" baseline="0">
                <a:solidFill>
                  <a:srgbClr val="000000"/>
                </a:solidFill>
                <a:uFillTx/>
              </a:defRPr>
            </a:pPr>
            <a:r>
              <a:rPr lang="en-US">
                <a:solidFill>
                  <a:srgbClr val="000000"/>
                </a:solidFill>
                <a:latin typeface="Cambria" pitchFamily="18"/>
              </a:rPr>
              <a:t>Evaluate.</a:t>
            </a:r>
          </a:p>
        </p:txBody>
      </p:sp>
      <p:sp>
        <p:nvSpPr>
          <p:cNvPr id="7" name="Rectangle 10"/>
          <p:cNvSpPr/>
          <p:nvPr/>
        </p:nvSpPr>
        <p:spPr>
          <a:xfrm>
            <a:off x="3718561" y="4783455"/>
            <a:ext cx="2602519" cy="478158"/>
          </a:xfrm>
          <a:prstGeom prst="rect">
            <a:avLst/>
          </a:prstGeom>
          <a:gradFill>
            <a:gsLst>
              <a:gs pos="0">
                <a:srgbClr val="CED3E7"/>
              </a:gs>
              <a:gs pos="100000">
                <a:srgbClr val="C3C9E2"/>
              </a:gs>
            </a:gsLst>
            <a:path path="circle">
              <a:fillToRect l="50000" t="50000" r="50000" b="50000"/>
            </a:path>
          </a:gradFill>
          <a:ln w="9528" cap="flat">
            <a:solidFill>
              <a:srgbClr val="475A8D"/>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a:solidFill>
                  <a:srgbClr val="000000"/>
                </a:solidFill>
                <a:latin typeface="Cambria" pitchFamily="18"/>
              </a:rPr>
              <a:t>Assessment Methods</a:t>
            </a:r>
          </a:p>
        </p:txBody>
      </p:sp>
      <p:cxnSp>
        <p:nvCxnSpPr>
          <p:cNvPr id="8" name="Straight Arrow Connector 27"/>
          <p:cNvCxnSpPr/>
          <p:nvPr/>
        </p:nvCxnSpPr>
        <p:spPr>
          <a:xfrm>
            <a:off x="5016303" y="1223010"/>
            <a:ext cx="0" cy="228600"/>
          </a:xfrm>
          <a:prstGeom prst="straightConnector1">
            <a:avLst/>
          </a:prstGeom>
          <a:noFill/>
          <a:ln w="25402" cap="flat">
            <a:solidFill>
              <a:srgbClr val="964305"/>
            </a:solidFill>
            <a:prstDash val="solid"/>
            <a:miter/>
            <a:tailEnd type="arrow"/>
          </a:ln>
          <a:effectLst>
            <a:outerShdw dist="25402" dir="5400000" algn="tl">
              <a:srgbClr val="000000">
                <a:alpha val="43137"/>
              </a:srgbClr>
            </a:outerShdw>
          </a:effectLst>
        </p:spPr>
      </p:cxnSp>
      <p:cxnSp>
        <p:nvCxnSpPr>
          <p:cNvPr id="9" name="Straight Arrow Connector 56"/>
          <p:cNvCxnSpPr/>
          <p:nvPr/>
        </p:nvCxnSpPr>
        <p:spPr>
          <a:xfrm>
            <a:off x="4995199" y="2640330"/>
            <a:ext cx="0" cy="361946"/>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10" name="Straight Arrow Connector 58"/>
          <p:cNvCxnSpPr/>
          <p:nvPr/>
        </p:nvCxnSpPr>
        <p:spPr>
          <a:xfrm>
            <a:off x="4995199" y="3573777"/>
            <a:ext cx="0" cy="247657"/>
          </a:xfrm>
          <a:prstGeom prst="straightConnector1">
            <a:avLst/>
          </a:prstGeom>
          <a:noFill/>
          <a:ln w="25402" cap="flat">
            <a:solidFill>
              <a:srgbClr val="84AA33"/>
            </a:solidFill>
            <a:prstDash val="solid"/>
            <a:miter/>
            <a:tailEnd type="arrow"/>
          </a:ln>
          <a:effectLst>
            <a:outerShdw dist="25402" dir="5400000" algn="tl">
              <a:srgbClr val="000000">
                <a:alpha val="43137"/>
              </a:srgbClr>
            </a:outerShdw>
          </a:effectLst>
        </p:spPr>
      </p:cxnSp>
      <p:sp>
        <p:nvSpPr>
          <p:cNvPr id="11" name="Rectangle 61"/>
          <p:cNvSpPr/>
          <p:nvPr/>
        </p:nvSpPr>
        <p:spPr>
          <a:xfrm>
            <a:off x="6756306" y="2209802"/>
            <a:ext cx="2768694" cy="761997"/>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600" b="1" dirty="0">
                <a:solidFill>
                  <a:srgbClr val="FF0000"/>
                </a:solidFill>
                <a:latin typeface="Cambria" pitchFamily="18"/>
              </a:rPr>
              <a:t>Select 2 to 3 Compulsory Courses/Projects for each PO</a:t>
            </a:r>
          </a:p>
        </p:txBody>
      </p:sp>
      <p:sp>
        <p:nvSpPr>
          <p:cNvPr id="12" name="Rectangle 62"/>
          <p:cNvSpPr/>
          <p:nvPr/>
        </p:nvSpPr>
        <p:spPr>
          <a:xfrm>
            <a:off x="1682264" y="4854897"/>
            <a:ext cx="1512280" cy="342900"/>
          </a:xfrm>
          <a:prstGeom prst="rect">
            <a:avLst/>
          </a:prstGeom>
          <a:solidFill>
            <a:srgbClr val="FFFFFF"/>
          </a:solidFill>
          <a:ln w="25402" cap="flat">
            <a:solidFill>
              <a:srgbClr val="964305"/>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2042">
                <a:solidFill>
                  <a:srgbClr val="000000"/>
                </a:solidFill>
                <a:latin typeface="Cambria" pitchFamily="18"/>
              </a:rPr>
              <a:t>Direct</a:t>
            </a:r>
            <a:r>
              <a:rPr lang="en-US">
                <a:solidFill>
                  <a:srgbClr val="000000"/>
                </a:solidFill>
                <a:latin typeface="Cambria" pitchFamily="18"/>
              </a:rPr>
              <a:t> Tools</a:t>
            </a:r>
          </a:p>
        </p:txBody>
      </p:sp>
      <p:sp>
        <p:nvSpPr>
          <p:cNvPr id="13" name="Rectangle 32"/>
          <p:cNvSpPr/>
          <p:nvPr/>
        </p:nvSpPr>
        <p:spPr>
          <a:xfrm>
            <a:off x="6641120" y="4724403"/>
            <a:ext cx="1477103" cy="469580"/>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a:solidFill>
                  <a:srgbClr val="000000"/>
                </a:solidFill>
                <a:latin typeface="Cambria" pitchFamily="18"/>
              </a:rPr>
              <a:t>Indirect Tools</a:t>
            </a:r>
          </a:p>
        </p:txBody>
      </p:sp>
      <p:sp>
        <p:nvSpPr>
          <p:cNvPr id="14" name="Rectangle 35"/>
          <p:cNvSpPr/>
          <p:nvPr/>
        </p:nvSpPr>
        <p:spPr>
          <a:xfrm>
            <a:off x="6831040" y="3051810"/>
            <a:ext cx="2131256" cy="545302"/>
          </a:xfrm>
          <a:prstGeom prst="rect">
            <a:avLst/>
          </a:prstGeom>
          <a:solidFill>
            <a:srgbClr val="FFFFFF"/>
          </a:solidFill>
          <a:ln w="25402" cap="flat">
            <a:solidFill>
              <a:srgbClr val="964305"/>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COs mapped for POs, Strength of Correlation</a:t>
            </a:r>
          </a:p>
        </p:txBody>
      </p:sp>
      <p:sp>
        <p:nvSpPr>
          <p:cNvPr id="15" name="Rectangle 36"/>
          <p:cNvSpPr/>
          <p:nvPr/>
        </p:nvSpPr>
        <p:spPr>
          <a:xfrm>
            <a:off x="1506416" y="3429000"/>
            <a:ext cx="1758464" cy="442432"/>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Exam question papers</a:t>
            </a:r>
          </a:p>
        </p:txBody>
      </p:sp>
      <p:sp>
        <p:nvSpPr>
          <p:cNvPr id="16" name="Rectangle 37"/>
          <p:cNvSpPr/>
          <p:nvPr/>
        </p:nvSpPr>
        <p:spPr>
          <a:xfrm>
            <a:off x="1573240" y="3949540"/>
            <a:ext cx="1691640" cy="274320"/>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Assignment</a:t>
            </a:r>
          </a:p>
        </p:txBody>
      </p:sp>
      <p:sp>
        <p:nvSpPr>
          <p:cNvPr id="17" name="Rectangle 38"/>
          <p:cNvSpPr/>
          <p:nvPr/>
        </p:nvSpPr>
        <p:spPr>
          <a:xfrm>
            <a:off x="1573240" y="4300057"/>
            <a:ext cx="1691640" cy="274320"/>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Projects (Rubrics)</a:t>
            </a:r>
          </a:p>
        </p:txBody>
      </p:sp>
      <p:cxnSp>
        <p:nvCxnSpPr>
          <p:cNvPr id="18" name="Straight Arrow Connector 53"/>
          <p:cNvCxnSpPr/>
          <p:nvPr/>
        </p:nvCxnSpPr>
        <p:spPr>
          <a:xfrm>
            <a:off x="5023335" y="4423410"/>
            <a:ext cx="0" cy="313375"/>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sp>
        <p:nvSpPr>
          <p:cNvPr id="19" name="Rectangle 60"/>
          <p:cNvSpPr/>
          <p:nvPr/>
        </p:nvSpPr>
        <p:spPr>
          <a:xfrm>
            <a:off x="1787768" y="5418296"/>
            <a:ext cx="1406767" cy="681511"/>
          </a:xfrm>
          <a:prstGeom prst="rect">
            <a:avLst/>
          </a:prstGeom>
          <a:solidFill>
            <a:srgbClr val="FFFFFF"/>
          </a:solidFill>
          <a:ln w="25402" cap="flat">
            <a:solidFill>
              <a:srgbClr val="475A8D"/>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 </a:t>
            </a:r>
          </a:p>
          <a:p>
            <a:pPr algn="ctr">
              <a:defRPr sz="1800" b="0" i="0" u="none" strike="noStrike" kern="0" cap="none" spc="0" baseline="0">
                <a:solidFill>
                  <a:srgbClr val="000000"/>
                </a:solidFill>
                <a:uFillTx/>
              </a:defRPr>
            </a:pPr>
            <a:r>
              <a:rPr lang="en-US" sz="1200" b="1">
                <a:solidFill>
                  <a:srgbClr val="FF0000"/>
                </a:solidFill>
                <a:latin typeface="Cambria" pitchFamily="18"/>
              </a:rPr>
              <a:t>Evaluation of COs and Judgement</a:t>
            </a:r>
          </a:p>
          <a:p>
            <a:pPr algn="ctr">
              <a:defRPr sz="1800" b="0" i="0" u="none" strike="noStrike" kern="0" cap="none" spc="0" baseline="0">
                <a:solidFill>
                  <a:srgbClr val="000000"/>
                </a:solidFill>
                <a:uFillTx/>
              </a:defRPr>
            </a:pPr>
            <a:endParaRPr lang="en-US" sz="1400" b="1">
              <a:solidFill>
                <a:srgbClr val="FF0000"/>
              </a:solidFill>
              <a:latin typeface="Cambria" pitchFamily="18"/>
            </a:endParaRPr>
          </a:p>
          <a:p>
            <a:pPr algn="ctr">
              <a:defRPr sz="1800" b="0" i="0" u="none" strike="noStrike" kern="0" cap="none" spc="0" baseline="0">
                <a:solidFill>
                  <a:srgbClr val="000000"/>
                </a:solidFill>
                <a:uFillTx/>
              </a:defRPr>
            </a:pPr>
            <a:endParaRPr lang="en-US" sz="1400">
              <a:solidFill>
                <a:srgbClr val="000000"/>
              </a:solidFill>
              <a:latin typeface="Cambria" pitchFamily="18"/>
            </a:endParaRPr>
          </a:p>
        </p:txBody>
      </p:sp>
      <p:cxnSp>
        <p:nvCxnSpPr>
          <p:cNvPr id="20" name="Straight Arrow Connector 63"/>
          <p:cNvCxnSpPr/>
          <p:nvPr/>
        </p:nvCxnSpPr>
        <p:spPr>
          <a:xfrm flipH="1">
            <a:off x="3194536" y="5031101"/>
            <a:ext cx="524025" cy="0"/>
          </a:xfrm>
          <a:prstGeom prst="straightConnector1">
            <a:avLst/>
          </a:prstGeom>
          <a:noFill/>
          <a:ln w="25402" cap="flat">
            <a:solidFill>
              <a:srgbClr val="475A8D"/>
            </a:solidFill>
            <a:prstDash val="solid"/>
            <a:miter/>
            <a:tailEnd type="arrow"/>
          </a:ln>
          <a:effectLst>
            <a:outerShdw dist="25402" dir="5400000" algn="tl">
              <a:srgbClr val="000000">
                <a:alpha val="43137"/>
              </a:srgbClr>
            </a:outerShdw>
          </a:effectLst>
        </p:spPr>
      </p:cxnSp>
      <p:cxnSp>
        <p:nvCxnSpPr>
          <p:cNvPr id="21" name="Straight Arrow Connector 64"/>
          <p:cNvCxnSpPr/>
          <p:nvPr/>
        </p:nvCxnSpPr>
        <p:spPr>
          <a:xfrm flipV="1">
            <a:off x="6320201" y="5013956"/>
            <a:ext cx="320918" cy="15244"/>
          </a:xfrm>
          <a:prstGeom prst="straightConnector1">
            <a:avLst/>
          </a:prstGeom>
          <a:noFill/>
          <a:ln w="25402" cap="flat">
            <a:solidFill>
              <a:srgbClr val="475A8D"/>
            </a:solidFill>
            <a:prstDash val="solid"/>
            <a:miter/>
            <a:tailEnd type="arrow"/>
          </a:ln>
          <a:effectLst>
            <a:outerShdw dist="25402" dir="5400000" algn="tl">
              <a:srgbClr val="000000">
                <a:alpha val="43137"/>
              </a:srgbClr>
            </a:outerShdw>
          </a:effectLst>
        </p:spPr>
      </p:cxnSp>
      <p:sp>
        <p:nvSpPr>
          <p:cNvPr id="22" name="Rectangle 67"/>
          <p:cNvSpPr/>
          <p:nvPr/>
        </p:nvSpPr>
        <p:spPr>
          <a:xfrm>
            <a:off x="8329248" y="5105396"/>
            <a:ext cx="1055080" cy="990596"/>
          </a:xfrm>
          <a:prstGeom prst="rect">
            <a:avLst/>
          </a:prstGeom>
          <a:solidFill>
            <a:srgbClr val="FFFFFF"/>
          </a:solidFill>
          <a:ln w="25402" cap="flat">
            <a:solidFill>
              <a:srgbClr val="84AA33"/>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Surveys (Course  End &amp; Exit Survey</a:t>
            </a:r>
          </a:p>
        </p:txBody>
      </p:sp>
      <p:sp>
        <p:nvSpPr>
          <p:cNvPr id="23" name="Rectangle 69"/>
          <p:cNvSpPr/>
          <p:nvPr/>
        </p:nvSpPr>
        <p:spPr>
          <a:xfrm>
            <a:off x="4319951" y="5486400"/>
            <a:ext cx="1266096" cy="439104"/>
          </a:xfrm>
          <a:prstGeom prst="rect">
            <a:avLst/>
          </a:prstGeom>
          <a:gradFill>
            <a:gsLst>
              <a:gs pos="0">
                <a:srgbClr val="C8E6F2"/>
              </a:gs>
              <a:gs pos="100000">
                <a:srgbClr val="BBE1F0"/>
              </a:gs>
            </a:gsLst>
            <a:path path="circle">
              <a:fillToRect l="50000" t="50000" r="50000" b="50000"/>
            </a:path>
          </a:gradFill>
          <a:ln w="9528" cap="flat">
            <a:solidFill>
              <a:srgbClr val="3891A7"/>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a:solidFill>
                  <a:srgbClr val="000000"/>
                </a:solidFill>
                <a:latin typeface="Cambria" pitchFamily="18"/>
              </a:rPr>
              <a:t>Set Target</a:t>
            </a:r>
          </a:p>
        </p:txBody>
      </p:sp>
      <p:cxnSp>
        <p:nvCxnSpPr>
          <p:cNvPr id="24" name="Straight Arrow Connector 74"/>
          <p:cNvCxnSpPr/>
          <p:nvPr/>
        </p:nvCxnSpPr>
        <p:spPr>
          <a:xfrm flipH="1" flipV="1">
            <a:off x="8118232" y="4953004"/>
            <a:ext cx="386864" cy="238603"/>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25" name="Straight Arrow Connector 76"/>
          <p:cNvCxnSpPr/>
          <p:nvPr/>
        </p:nvCxnSpPr>
        <p:spPr>
          <a:xfrm>
            <a:off x="5016303" y="5261613"/>
            <a:ext cx="0" cy="313374"/>
          </a:xfrm>
          <a:prstGeom prst="straightConnector1">
            <a:avLst/>
          </a:prstGeom>
          <a:noFill/>
          <a:ln w="25402" cap="flat">
            <a:solidFill>
              <a:srgbClr val="475A8D"/>
            </a:solidFill>
            <a:prstDash val="solid"/>
            <a:miter/>
            <a:tailEnd type="arrow"/>
          </a:ln>
          <a:effectLst>
            <a:outerShdw dist="25402" dir="5400000" algn="tl">
              <a:srgbClr val="000000">
                <a:alpha val="43137"/>
              </a:srgbClr>
            </a:outerShdw>
          </a:effectLst>
        </p:spPr>
      </p:cxnSp>
      <p:cxnSp>
        <p:nvCxnSpPr>
          <p:cNvPr id="26" name="Straight Arrow Connector 79"/>
          <p:cNvCxnSpPr/>
          <p:nvPr/>
        </p:nvCxnSpPr>
        <p:spPr>
          <a:xfrm>
            <a:off x="2459504" y="5197797"/>
            <a:ext cx="0" cy="246696"/>
          </a:xfrm>
          <a:prstGeom prst="straightConnector1">
            <a:avLst/>
          </a:prstGeom>
          <a:noFill/>
          <a:ln w="25402" cap="flat">
            <a:solidFill>
              <a:srgbClr val="964305"/>
            </a:solidFill>
            <a:prstDash val="solid"/>
            <a:miter/>
            <a:tailEnd type="arrow"/>
          </a:ln>
          <a:effectLst>
            <a:outerShdw dist="25402" dir="5400000" algn="tl">
              <a:srgbClr val="000000">
                <a:alpha val="43137"/>
              </a:srgbClr>
            </a:outerShdw>
          </a:effectLst>
        </p:spPr>
      </p:cxnSp>
      <p:cxnSp>
        <p:nvCxnSpPr>
          <p:cNvPr id="27" name="Straight Arrow Connector 83"/>
          <p:cNvCxnSpPr>
            <a:stCxn id="6" idx="1"/>
          </p:cNvCxnSpPr>
          <p:nvPr/>
        </p:nvCxnSpPr>
        <p:spPr>
          <a:xfrm flipH="1" flipV="1">
            <a:off x="3264881" y="3741899"/>
            <a:ext cx="422023" cy="340513"/>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28" name="Straight Arrow Connector 88"/>
          <p:cNvCxnSpPr>
            <a:stCxn id="6" idx="1"/>
            <a:endCxn id="16" idx="3"/>
          </p:cNvCxnSpPr>
          <p:nvPr/>
        </p:nvCxnSpPr>
        <p:spPr>
          <a:xfrm flipH="1">
            <a:off x="3264881" y="4082412"/>
            <a:ext cx="422023" cy="4289"/>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29" name="Straight Arrow Connector 92"/>
          <p:cNvCxnSpPr>
            <a:stCxn id="6" idx="1"/>
          </p:cNvCxnSpPr>
          <p:nvPr/>
        </p:nvCxnSpPr>
        <p:spPr>
          <a:xfrm flipH="1">
            <a:off x="3285975" y="4082411"/>
            <a:ext cx="400928" cy="335046"/>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30" name="Straight Arrow Connector 94"/>
          <p:cNvCxnSpPr/>
          <p:nvPr/>
        </p:nvCxnSpPr>
        <p:spPr>
          <a:xfrm flipV="1">
            <a:off x="6118897" y="3289253"/>
            <a:ext cx="733623" cy="47859"/>
          </a:xfrm>
          <a:prstGeom prst="straightConnector1">
            <a:avLst/>
          </a:prstGeom>
          <a:noFill/>
          <a:ln w="25402" cap="flat">
            <a:solidFill>
              <a:srgbClr val="84AA33"/>
            </a:solidFill>
            <a:prstDash val="solid"/>
            <a:miter/>
            <a:tailEnd type="arrow"/>
          </a:ln>
          <a:effectLst>
            <a:outerShdw dist="25402" dir="5400000" algn="tl">
              <a:srgbClr val="000000">
                <a:alpha val="43137"/>
              </a:srgbClr>
            </a:outerShdw>
          </a:effectLst>
        </p:spPr>
      </p:cxnSp>
      <p:cxnSp>
        <p:nvCxnSpPr>
          <p:cNvPr id="31" name="Straight Arrow Connector 99"/>
          <p:cNvCxnSpPr/>
          <p:nvPr/>
        </p:nvCxnSpPr>
        <p:spPr>
          <a:xfrm flipV="1">
            <a:off x="6111390" y="2240645"/>
            <a:ext cx="682279" cy="13094"/>
          </a:xfrm>
          <a:prstGeom prst="straightConnector1">
            <a:avLst/>
          </a:prstGeom>
          <a:noFill/>
          <a:ln w="25402" cap="flat">
            <a:solidFill>
              <a:srgbClr val="84AA33"/>
            </a:solidFill>
            <a:prstDash val="solid"/>
            <a:miter/>
            <a:tailEnd type="arrow"/>
          </a:ln>
          <a:effectLst>
            <a:outerShdw dist="25402" dir="5400000" algn="tl">
              <a:srgbClr val="000000">
                <a:alpha val="43137"/>
              </a:srgbClr>
            </a:outerShdw>
          </a:effectLst>
        </p:spPr>
      </p:cxnSp>
      <p:sp>
        <p:nvSpPr>
          <p:cNvPr id="32" name="Rectangle 132"/>
          <p:cNvSpPr/>
          <p:nvPr/>
        </p:nvSpPr>
        <p:spPr>
          <a:xfrm>
            <a:off x="6078416" y="5490213"/>
            <a:ext cx="1301264" cy="776526"/>
          </a:xfrm>
          <a:prstGeom prst="rect">
            <a:avLst/>
          </a:prstGeom>
          <a:solidFill>
            <a:srgbClr val="FFFFFF"/>
          </a:solidFill>
          <a:ln w="25402" cap="flat">
            <a:solidFill>
              <a:srgbClr val="FEB80A"/>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400">
                <a:solidFill>
                  <a:srgbClr val="000000"/>
                </a:solidFill>
                <a:latin typeface="Cambria" pitchFamily="18"/>
              </a:rPr>
              <a:t>70% of Students should score &gt; 60%</a:t>
            </a:r>
          </a:p>
        </p:txBody>
      </p:sp>
      <p:cxnSp>
        <p:nvCxnSpPr>
          <p:cNvPr id="33" name="Straight Arrow Connector 133"/>
          <p:cNvCxnSpPr/>
          <p:nvPr/>
        </p:nvCxnSpPr>
        <p:spPr>
          <a:xfrm>
            <a:off x="5586048" y="5791196"/>
            <a:ext cx="492368" cy="0"/>
          </a:xfrm>
          <a:prstGeom prst="straightConnector1">
            <a:avLst/>
          </a:prstGeom>
          <a:noFill/>
          <a:ln w="25402" cap="flat">
            <a:solidFill>
              <a:srgbClr val="3891A7"/>
            </a:solidFill>
            <a:prstDash val="solid"/>
            <a:miter/>
            <a:tailEnd type="arrow"/>
          </a:ln>
          <a:effectLst>
            <a:outerShdw dist="25402" dir="5400000" algn="tl">
              <a:srgbClr val="000000">
                <a:alpha val="43137"/>
              </a:srgbClr>
            </a:outerShdw>
          </a:effectLst>
        </p:spPr>
      </p:cxnSp>
      <p:sp>
        <p:nvSpPr>
          <p:cNvPr id="34" name="Rectangle 135"/>
          <p:cNvSpPr/>
          <p:nvPr/>
        </p:nvSpPr>
        <p:spPr>
          <a:xfrm>
            <a:off x="4205432" y="6268405"/>
            <a:ext cx="1600638" cy="330519"/>
          </a:xfrm>
          <a:prstGeom prst="rect">
            <a:avLst/>
          </a:prstGeom>
          <a:gradFill>
            <a:gsLst>
              <a:gs pos="0">
                <a:srgbClr val="FFC2C2"/>
              </a:gs>
              <a:gs pos="100000">
                <a:srgbClr val="FFB3B3"/>
              </a:gs>
            </a:gsLst>
            <a:path path="circle">
              <a:fillToRect l="50000" t="50000" r="50000" b="50000"/>
            </a:path>
          </a:gradFill>
          <a:ln w="9528" cap="flat">
            <a:solidFill>
              <a:srgbClr val="C32D2E"/>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1600">
                <a:solidFill>
                  <a:srgbClr val="000000"/>
                </a:solidFill>
                <a:latin typeface="Cambria" pitchFamily="18"/>
              </a:rPr>
              <a:t>PO Attainment</a:t>
            </a:r>
          </a:p>
        </p:txBody>
      </p:sp>
      <p:cxnSp>
        <p:nvCxnSpPr>
          <p:cNvPr id="35" name="Straight Arrow Connector 136"/>
          <p:cNvCxnSpPr/>
          <p:nvPr/>
        </p:nvCxnSpPr>
        <p:spPr>
          <a:xfrm>
            <a:off x="4988167" y="5955030"/>
            <a:ext cx="0" cy="313375"/>
          </a:xfrm>
          <a:prstGeom prst="straightConnector1">
            <a:avLst/>
          </a:prstGeom>
          <a:noFill/>
          <a:ln w="25402" cap="flat">
            <a:solidFill>
              <a:srgbClr val="3891A7"/>
            </a:solidFill>
            <a:prstDash val="solid"/>
            <a:miter/>
            <a:tailEnd type="arrow"/>
          </a:ln>
          <a:effectLst>
            <a:outerShdw dist="25402" dir="5400000" algn="tl">
              <a:srgbClr val="000000">
                <a:alpha val="43137"/>
              </a:srgbClr>
            </a:outerShdw>
          </a:effectLst>
        </p:spPr>
      </p:cxnSp>
      <p:cxnSp>
        <p:nvCxnSpPr>
          <p:cNvPr id="36" name="Straight Arrow Connector 159"/>
          <p:cNvCxnSpPr/>
          <p:nvPr/>
        </p:nvCxnSpPr>
        <p:spPr>
          <a:xfrm flipV="1">
            <a:off x="2389160" y="6433664"/>
            <a:ext cx="1816273" cy="20473"/>
          </a:xfrm>
          <a:prstGeom prst="straightConnector1">
            <a:avLst/>
          </a:prstGeom>
          <a:noFill/>
          <a:ln w="25402" cap="flat">
            <a:solidFill>
              <a:srgbClr val="3891A7"/>
            </a:solidFill>
            <a:prstDash val="solid"/>
            <a:miter/>
            <a:tailEnd type="arrow"/>
          </a:ln>
          <a:effectLst>
            <a:outerShdw dist="25402" dir="5400000" algn="tl">
              <a:srgbClr val="000000">
                <a:alpha val="43137"/>
              </a:srgbClr>
            </a:outerShdw>
          </a:effectLst>
        </p:spPr>
      </p:cxnSp>
      <p:cxnSp>
        <p:nvCxnSpPr>
          <p:cNvPr id="37" name="Straight Connector 163"/>
          <p:cNvCxnSpPr/>
          <p:nvPr/>
        </p:nvCxnSpPr>
        <p:spPr>
          <a:xfrm>
            <a:off x="2406743" y="6099807"/>
            <a:ext cx="3520" cy="333857"/>
          </a:xfrm>
          <a:prstGeom prst="straightConnector1">
            <a:avLst/>
          </a:prstGeom>
          <a:noFill/>
          <a:ln w="25402" cap="flat">
            <a:solidFill>
              <a:srgbClr val="3891A7"/>
            </a:solidFill>
            <a:prstDash val="solid"/>
            <a:miter/>
          </a:ln>
          <a:effectLst>
            <a:outerShdw dist="25402" dir="5400000" algn="tl">
              <a:srgbClr val="000000">
                <a:alpha val="43137"/>
              </a:srgbClr>
            </a:outerShdw>
          </a:effectLst>
        </p:spPr>
      </p:cxnSp>
      <p:cxnSp>
        <p:nvCxnSpPr>
          <p:cNvPr id="38" name="Straight Arrow Connector 167"/>
          <p:cNvCxnSpPr/>
          <p:nvPr/>
        </p:nvCxnSpPr>
        <p:spPr>
          <a:xfrm flipH="1">
            <a:off x="5806071" y="6421283"/>
            <a:ext cx="1823304" cy="12381"/>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39" name="Straight Connector 168"/>
          <p:cNvCxnSpPr/>
          <p:nvPr/>
        </p:nvCxnSpPr>
        <p:spPr>
          <a:xfrm>
            <a:off x="7625865" y="5161120"/>
            <a:ext cx="3511" cy="1260162"/>
          </a:xfrm>
          <a:prstGeom prst="straightConnector1">
            <a:avLst/>
          </a:prstGeom>
          <a:noFill/>
          <a:ln w="25402" cap="flat">
            <a:solidFill>
              <a:srgbClr val="FEB80A"/>
            </a:solidFill>
            <a:prstDash val="solid"/>
            <a:miter/>
          </a:ln>
          <a:effectLst>
            <a:outerShdw dist="25402" dir="5400000" algn="tl">
              <a:srgbClr val="000000">
                <a:alpha val="43137"/>
              </a:srgbClr>
            </a:outerShdw>
          </a:effectLst>
        </p:spPr>
      </p:cxnSp>
      <p:sp>
        <p:nvSpPr>
          <p:cNvPr id="40" name="Diamond 43"/>
          <p:cNvSpPr/>
          <p:nvPr/>
        </p:nvSpPr>
        <p:spPr>
          <a:xfrm>
            <a:off x="3194535" y="1447796"/>
            <a:ext cx="3624004" cy="114300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gradFill>
            <a:gsLst>
              <a:gs pos="0">
                <a:srgbClr val="FFEAB2"/>
              </a:gs>
              <a:gs pos="100000">
                <a:srgbClr val="FFE69F"/>
              </a:gs>
            </a:gsLst>
            <a:path path="circle">
              <a:fillToRect l="50000" t="50000" r="50000" b="50000"/>
            </a:path>
          </a:gradFill>
          <a:ln w="9528" cap="flat">
            <a:solidFill>
              <a:srgbClr val="FEB80A"/>
            </a:solidFill>
            <a:prstDash val="solid"/>
            <a:miter/>
          </a:ln>
          <a:effectLst>
            <a:outerShdw dist="25402" dir="5400000" algn="tl">
              <a:srgbClr val="000000">
                <a:alpha val="43137"/>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a:solidFill>
                  <a:srgbClr val="000000"/>
                </a:solidFill>
                <a:latin typeface="Cambria" pitchFamily="18"/>
              </a:rPr>
              <a:t>Identify Courses for PO attainment</a:t>
            </a:r>
          </a:p>
        </p:txBody>
      </p:sp>
      <p:cxnSp>
        <p:nvCxnSpPr>
          <p:cNvPr id="41" name="Straight Arrow Connector 50"/>
          <p:cNvCxnSpPr/>
          <p:nvPr/>
        </p:nvCxnSpPr>
        <p:spPr>
          <a:xfrm flipH="1" flipV="1">
            <a:off x="2280136" y="4572001"/>
            <a:ext cx="386865" cy="238603"/>
          </a:xfrm>
          <a:prstGeom prst="straightConnector1">
            <a:avLst/>
          </a:prstGeom>
          <a:noFill/>
          <a:ln w="25402" cap="flat">
            <a:solidFill>
              <a:srgbClr val="FEB80A"/>
            </a:solidFill>
            <a:prstDash val="solid"/>
            <a:miter/>
            <a:tailEnd type="arrow"/>
          </a:ln>
          <a:effectLst>
            <a:outerShdw dist="25402" dir="5400000" algn="tl">
              <a:srgbClr val="000000">
                <a:alpha val="43137"/>
              </a:srgbClr>
            </a:outerShdw>
          </a:effectLst>
        </p:spPr>
      </p:cxnSp>
      <p:cxnSp>
        <p:nvCxnSpPr>
          <p:cNvPr id="42" name="Straight Arrow Connector 42"/>
          <p:cNvCxnSpPr>
            <a:stCxn id="23" idx="1"/>
          </p:cNvCxnSpPr>
          <p:nvPr/>
        </p:nvCxnSpPr>
        <p:spPr>
          <a:xfrm flipH="1" flipV="1">
            <a:off x="3155857" y="5695679"/>
            <a:ext cx="1164095" cy="10269"/>
          </a:xfrm>
          <a:prstGeom prst="straightConnector1">
            <a:avLst/>
          </a:prstGeom>
          <a:noFill/>
          <a:ln w="38103" cap="flat">
            <a:solidFill>
              <a:srgbClr val="4A7EBB"/>
            </a:solidFill>
            <a:prstDash val="solid"/>
            <a:miter/>
            <a:tailEnd type="arrow"/>
          </a:ln>
        </p:spPr>
      </p:cxnSp>
      <p:cxnSp>
        <p:nvCxnSpPr>
          <p:cNvPr id="44" name="Straight Arrow Connector 43"/>
          <p:cNvCxnSpPr/>
          <p:nvPr/>
        </p:nvCxnSpPr>
        <p:spPr>
          <a:xfrm flipH="1">
            <a:off x="8505096" y="1295404"/>
            <a:ext cx="791304" cy="9143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8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76200"/>
            <a:ext cx="8356600" cy="304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685805" y="396240"/>
          <a:ext cx="8915403" cy="6400482"/>
        </p:xfrm>
        <a:graphic>
          <a:graphicData uri="http://schemas.openxmlformats.org/drawingml/2006/table">
            <a:tbl>
              <a:tblPr firstRow="1" firstCol="1" bandRow="1">
                <a:tableStyleId>{BDBED569-4797-4DF1-A0F4-6AAB3CD982D8}</a:tableStyleId>
              </a:tblPr>
              <a:tblGrid>
                <a:gridCol w="2421391">
                  <a:extLst>
                    <a:ext uri="{9D8B030D-6E8A-4147-A177-3AD203B41FA5}">
                      <a16:colId xmlns:a16="http://schemas.microsoft.com/office/drawing/2014/main" val="20000"/>
                    </a:ext>
                  </a:extLst>
                </a:gridCol>
                <a:gridCol w="513880">
                  <a:extLst>
                    <a:ext uri="{9D8B030D-6E8A-4147-A177-3AD203B41FA5}">
                      <a16:colId xmlns:a16="http://schemas.microsoft.com/office/drawing/2014/main" val="20001"/>
                    </a:ext>
                  </a:extLst>
                </a:gridCol>
                <a:gridCol w="467536">
                  <a:extLst>
                    <a:ext uri="{9D8B030D-6E8A-4147-A177-3AD203B41FA5}">
                      <a16:colId xmlns:a16="http://schemas.microsoft.com/office/drawing/2014/main" val="20002"/>
                    </a:ext>
                  </a:extLst>
                </a:gridCol>
                <a:gridCol w="467536">
                  <a:extLst>
                    <a:ext uri="{9D8B030D-6E8A-4147-A177-3AD203B41FA5}">
                      <a16:colId xmlns:a16="http://schemas.microsoft.com/office/drawing/2014/main" val="20003"/>
                    </a:ext>
                  </a:extLst>
                </a:gridCol>
                <a:gridCol w="467536">
                  <a:extLst>
                    <a:ext uri="{9D8B030D-6E8A-4147-A177-3AD203B41FA5}">
                      <a16:colId xmlns:a16="http://schemas.microsoft.com/office/drawing/2014/main" val="20004"/>
                    </a:ext>
                  </a:extLst>
                </a:gridCol>
                <a:gridCol w="467536">
                  <a:extLst>
                    <a:ext uri="{9D8B030D-6E8A-4147-A177-3AD203B41FA5}">
                      <a16:colId xmlns:a16="http://schemas.microsoft.com/office/drawing/2014/main" val="20005"/>
                    </a:ext>
                  </a:extLst>
                </a:gridCol>
                <a:gridCol w="467536">
                  <a:extLst>
                    <a:ext uri="{9D8B030D-6E8A-4147-A177-3AD203B41FA5}">
                      <a16:colId xmlns:a16="http://schemas.microsoft.com/office/drawing/2014/main" val="20006"/>
                    </a:ext>
                  </a:extLst>
                </a:gridCol>
                <a:gridCol w="470614">
                  <a:extLst>
                    <a:ext uri="{9D8B030D-6E8A-4147-A177-3AD203B41FA5}">
                      <a16:colId xmlns:a16="http://schemas.microsoft.com/office/drawing/2014/main" val="20007"/>
                    </a:ext>
                  </a:extLst>
                </a:gridCol>
                <a:gridCol w="470614">
                  <a:extLst>
                    <a:ext uri="{9D8B030D-6E8A-4147-A177-3AD203B41FA5}">
                      <a16:colId xmlns:a16="http://schemas.microsoft.com/office/drawing/2014/main" val="20008"/>
                    </a:ext>
                  </a:extLst>
                </a:gridCol>
                <a:gridCol w="467536">
                  <a:extLst>
                    <a:ext uri="{9D8B030D-6E8A-4147-A177-3AD203B41FA5}">
                      <a16:colId xmlns:a16="http://schemas.microsoft.com/office/drawing/2014/main" val="20009"/>
                    </a:ext>
                  </a:extLst>
                </a:gridCol>
                <a:gridCol w="558422">
                  <a:extLst>
                    <a:ext uri="{9D8B030D-6E8A-4147-A177-3AD203B41FA5}">
                      <a16:colId xmlns:a16="http://schemas.microsoft.com/office/drawing/2014/main" val="20010"/>
                    </a:ext>
                  </a:extLst>
                </a:gridCol>
                <a:gridCol w="558422">
                  <a:extLst>
                    <a:ext uri="{9D8B030D-6E8A-4147-A177-3AD203B41FA5}">
                      <a16:colId xmlns:a16="http://schemas.microsoft.com/office/drawing/2014/main" val="20011"/>
                    </a:ext>
                  </a:extLst>
                </a:gridCol>
                <a:gridCol w="558422">
                  <a:extLst>
                    <a:ext uri="{9D8B030D-6E8A-4147-A177-3AD203B41FA5}">
                      <a16:colId xmlns:a16="http://schemas.microsoft.com/office/drawing/2014/main" val="20012"/>
                    </a:ext>
                  </a:extLst>
                </a:gridCol>
                <a:gridCol w="558422">
                  <a:extLst>
                    <a:ext uri="{9D8B030D-6E8A-4147-A177-3AD203B41FA5}">
                      <a16:colId xmlns:a16="http://schemas.microsoft.com/office/drawing/2014/main" val="20013"/>
                    </a:ext>
                  </a:extLst>
                </a:gridCol>
              </a:tblGrid>
              <a:tr h="188626">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COs</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PO2</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PO3</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PO4</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PO5</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PO6</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PO7</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PO8</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PO9</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PO10</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PO12</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extLst>
                  <a:ext uri="{0D108BD9-81ED-4DB2-BD59-A6C34878D82A}">
                    <a16:rowId xmlns:a16="http://schemas.microsoft.com/office/drawing/2014/main" val="10000"/>
                  </a:ext>
                </a:extLst>
              </a:tr>
              <a:tr h="222190">
                <a:tc rowSpan="2">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Analysis of structures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1"/>
                  </a:ext>
                </a:extLst>
              </a:tr>
              <a:tr h="17145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2"/>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Environmental</a:t>
                      </a:r>
                      <a:r>
                        <a:rPr lang="en-US" sz="1400" baseline="0" dirty="0">
                          <a:effectLst/>
                          <a:latin typeface="Times New Roman" panose="02020603050405020304" pitchFamily="18" charset="0"/>
                          <a:cs typeface="Times New Roman" panose="02020603050405020304" pitchFamily="18" charset="0"/>
                        </a:rPr>
                        <a:t> Engineering I</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3"/>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4"/>
                  </a:ext>
                </a:extLst>
              </a:tr>
              <a:tr h="192024">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5"/>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Geotechnical Engineering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6"/>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7"/>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8"/>
                  </a:ext>
                </a:extLst>
              </a:tr>
              <a:tr h="13716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CO4</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9"/>
                  </a:ext>
                </a:extLst>
              </a:tr>
              <a:tr h="222190">
                <a:tc rowSpan="4">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Concrete Technology</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CO1</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0"/>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CO2</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3</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mn-ea"/>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2"/>
                  </a:ext>
                </a:extLst>
              </a:tr>
              <a:tr h="179832">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CO4</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1" dirty="0">
                          <a:solidFill>
                            <a:srgbClr val="FF0000"/>
                          </a:solidFill>
                          <a:latin typeface="Times New Roman" pitchFamily="18" charset="0"/>
                          <a:cs typeface="Times New Roman"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3"/>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Hydrology and</a:t>
                      </a:r>
                      <a:r>
                        <a:rPr lang="en-US" sz="1400" baseline="0" dirty="0">
                          <a:effectLst/>
                          <a:latin typeface="Times New Roman" panose="02020603050405020304" pitchFamily="18" charset="0"/>
                          <a:cs typeface="Times New Roman" panose="02020603050405020304" pitchFamily="18" charset="0"/>
                        </a:rPr>
                        <a:t> water resources</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4"/>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5"/>
                  </a:ext>
                </a:extLst>
              </a:tr>
              <a:tr h="10287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6"/>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Quantity Surveying and Costing</a:t>
                      </a: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1</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7"/>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8"/>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9"/>
                  </a:ext>
                </a:extLst>
              </a:tr>
              <a:tr h="200406">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0"/>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Alternate Building Material &amp; Technology</a:t>
                      </a:r>
                    </a:p>
                  </a:txBody>
                  <a:tcPr marL="53366" marR="53366" marT="0" marB="0" anchor="ctr">
                    <a:solidFill>
                      <a:schemeClr val="accent2">
                        <a:lumMod val="50000"/>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2"/>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3"/>
                  </a:ext>
                </a:extLst>
              </a:tr>
              <a:tr h="145542">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4"/>
                  </a:ext>
                </a:extLst>
              </a:tr>
              <a:tr h="222190">
                <a:tc rowSpan="4">
                  <a:txBody>
                    <a:bodyPr/>
                    <a:lstStyle/>
                    <a:p>
                      <a:pPr marL="0" marR="0" algn="l" rtl="0" eaLnBrk="1" latinLnBrk="0" hangingPunct="1">
                        <a:lnSpc>
                          <a:spcPct val="115000"/>
                        </a:lnSpc>
                        <a:spcBef>
                          <a:spcPts val="0"/>
                        </a:spcBef>
                        <a:spcAft>
                          <a:spcPts val="0"/>
                        </a:spcAft>
                      </a:pPr>
                      <a:r>
                        <a:rPr kumimoji="0" lang="en-US" sz="1400" b="1" kern="1200" dirty="0">
                          <a:solidFill>
                            <a:schemeClr val="tx1"/>
                          </a:solidFill>
                          <a:effectLst/>
                          <a:latin typeface="Times New Roman" panose="02020603050405020304" pitchFamily="18" charset="0"/>
                          <a:ea typeface="+mn-ea"/>
                          <a:cs typeface="Times New Roman" panose="02020603050405020304" pitchFamily="18" charset="0"/>
                        </a:rPr>
                        <a:t>Major Project Phase II</a:t>
                      </a:r>
                    </a:p>
                  </a:txBody>
                  <a:tcPr marL="68580" marR="68580" marT="0" marB="0" anchor="ctr">
                    <a:solidFill>
                      <a:schemeClr val="bg1">
                        <a:alpha val="20000"/>
                      </a:schemeClr>
                    </a:solidFill>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CO1</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5"/>
                  </a:ext>
                </a:extLst>
              </a:tr>
              <a:tr h="200226">
                <a:tc vMerge="1">
                  <a:txBody>
                    <a:bodyPr/>
                    <a:lstStyle/>
                    <a:p>
                      <a:endParaRPr lang="en-US"/>
                    </a:p>
                  </a:txBody>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extLst>
                  <a:ext uri="{0D108BD9-81ED-4DB2-BD59-A6C34878D82A}">
                    <a16:rowId xmlns:a16="http://schemas.microsoft.com/office/drawing/2014/main" val="10026"/>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7"/>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CO4</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856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9045039" cy="4750018"/>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3.2. Attainment of Course Outcomes (50)</a:t>
            </a:r>
          </a:p>
          <a:p>
            <a:pPr algn="just"/>
            <a:endParaRPr lang="en-US" sz="1400" dirty="0">
              <a:solidFill>
                <a:srgbClr val="FF0000"/>
              </a:solidFill>
              <a:latin typeface="Times New Roman" panose="02020603050405020304" pitchFamily="18" charset="0"/>
              <a:cs typeface="Times New Roman" panose="02020603050405020304" pitchFamily="18" charset="0"/>
            </a:endParaRPr>
          </a:p>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3.2.1.	Describe the assessment processes used to gather the data upon which the evaluation of Course Outcome is based </a:t>
            </a:r>
            <a:r>
              <a:rPr lang="en-US" sz="2000" b="1" dirty="0">
                <a:latin typeface="Times New Roman" panose="02020603050405020304" pitchFamily="18" charset="0"/>
                <a:cs typeface="Times New Roman" panose="02020603050405020304" pitchFamily="18" charset="0"/>
              </a:rPr>
              <a:t>(10)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of data collection processes may include, but are not limited to-</a:t>
            </a:r>
          </a:p>
          <a:p>
            <a:pPr lvl="2" algn="just">
              <a:spcAft>
                <a:spcPts val="400"/>
              </a:spcAft>
            </a:pPr>
            <a:r>
              <a:rPr lang="en-US" sz="2000" dirty="0">
                <a:latin typeface="Times New Roman" panose="02020603050405020304" pitchFamily="18" charset="0"/>
                <a:cs typeface="Times New Roman" panose="02020603050405020304" pitchFamily="18" charset="0"/>
              </a:rPr>
              <a:t>- Specific exam/tutorial questions</a:t>
            </a:r>
          </a:p>
          <a:p>
            <a:pPr lvl="2" algn="just">
              <a:spcAft>
                <a:spcPts val="400"/>
              </a:spcAft>
            </a:pPr>
            <a:r>
              <a:rPr lang="en-US" sz="2000" dirty="0">
                <a:latin typeface="Times New Roman" panose="02020603050405020304" pitchFamily="18" charset="0"/>
                <a:cs typeface="Times New Roman" panose="02020603050405020304" pitchFamily="18" charset="0"/>
              </a:rPr>
              <a:t>- Assignments</a:t>
            </a:r>
          </a:p>
          <a:p>
            <a:pPr lvl="2" algn="just">
              <a:spcAft>
                <a:spcPts val="400"/>
              </a:spcAft>
            </a:pPr>
            <a:r>
              <a:rPr lang="en-US" sz="2000" dirty="0">
                <a:latin typeface="Times New Roman" panose="02020603050405020304" pitchFamily="18" charset="0"/>
                <a:cs typeface="Times New Roman" panose="02020603050405020304" pitchFamily="18" charset="0"/>
              </a:rPr>
              <a:t>- Laboratory tests</a:t>
            </a:r>
          </a:p>
          <a:p>
            <a:pPr lvl="2" algn="just">
              <a:spcAft>
                <a:spcPts val="400"/>
              </a:spcAft>
            </a:pPr>
            <a:r>
              <a:rPr lang="en-US" sz="2000" dirty="0">
                <a:latin typeface="Times New Roman" panose="02020603050405020304" pitchFamily="18" charset="0"/>
                <a:cs typeface="Times New Roman" panose="02020603050405020304" pitchFamily="18" charset="0"/>
              </a:rPr>
              <a:t>- Project evaluation</a:t>
            </a:r>
          </a:p>
          <a:p>
            <a:pPr lvl="2" algn="just">
              <a:spcAft>
                <a:spcPts val="400"/>
              </a:spcAft>
            </a:pPr>
            <a:r>
              <a:rPr lang="en-US" sz="2000" dirty="0">
                <a:latin typeface="Times New Roman" panose="02020603050405020304" pitchFamily="18" charset="0"/>
                <a:cs typeface="Times New Roman" panose="02020603050405020304" pitchFamily="18" charset="0"/>
              </a:rPr>
              <a:t>- Student portfolios</a:t>
            </a: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portfolio is a collection of artifacts that demonstrate skills, personal characteristics, and accomplishments created by the student during study period, internally developed assessment exams, project presentations, oral exams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5451363"/>
            <a:ext cx="88900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Evidence for appropriate assessment processes including data collection, verification, analysis, decision making</a:t>
            </a:r>
          </a:p>
        </p:txBody>
      </p:sp>
    </p:spTree>
    <p:extLst>
      <p:ext uri="{BB962C8B-B14F-4D97-AF65-F5344CB8AC3E}">
        <p14:creationId xmlns:p14="http://schemas.microsoft.com/office/powerpoint/2010/main" val="3316517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91600" cy="3939540"/>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3.2.2.	Record the attainment of Course Outcomes of all courses with respect to set attainment levels (40)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have set Course Outcome attainment levels for all courses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Attainment level</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Student performance in internal assessments with respect the Course Outcomes</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Performance in the University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762000" y="4800600"/>
            <a:ext cx="8763000" cy="861774"/>
          </a:xfrm>
          <a:prstGeom prst="rect">
            <a:avLst/>
          </a:prstGeom>
        </p:spPr>
        <p:txBody>
          <a:bodyPr wrap="square">
            <a:spAutoFit/>
          </a:bodyPr>
          <a:lstStyle/>
          <a:p>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Methodology to define set levels and its compliance; data collection, verification, analysis and decision making; details for one course per year of study to be verified</a:t>
            </a:r>
          </a:p>
        </p:txBody>
      </p:sp>
    </p:spTree>
    <p:extLst>
      <p:ext uri="{BB962C8B-B14F-4D97-AF65-F5344CB8AC3E}">
        <p14:creationId xmlns:p14="http://schemas.microsoft.com/office/powerpoint/2010/main" val="2317863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17548"/>
            <a:ext cx="9067800" cy="3046988"/>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Examples related to attainment levels Vs. targets:</a:t>
            </a:r>
          </a:p>
          <a:p>
            <a:pPr algn="just">
              <a:lnSpc>
                <a:spcPct val="150000"/>
              </a:lnSpc>
            </a:pPr>
            <a:r>
              <a:rPr lang="en-US" b="1" i="1" dirty="0">
                <a:latin typeface="Times New Roman" panose="02020603050405020304" pitchFamily="18" charset="0"/>
                <a:cs typeface="Times New Roman" panose="02020603050405020304" pitchFamily="18" charset="0"/>
              </a:rPr>
              <a:t>Attainment Level 1: 60%</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students scoring more than 60% marks out of the relevant maximum marks</a:t>
            </a:r>
          </a:p>
          <a:p>
            <a:pPr algn="just">
              <a:lnSpc>
                <a:spcPct val="150000"/>
              </a:lnSpc>
            </a:pPr>
            <a:r>
              <a:rPr lang="en-US" b="1" i="1" dirty="0">
                <a:latin typeface="Times New Roman" panose="02020603050405020304" pitchFamily="18" charset="0"/>
                <a:cs typeface="Times New Roman" panose="02020603050405020304" pitchFamily="18" charset="0"/>
              </a:rPr>
              <a:t>Attainment Level 2: 70% </a:t>
            </a:r>
            <a:r>
              <a:rPr lang="en-US" i="1" dirty="0">
                <a:latin typeface="Times New Roman" panose="02020603050405020304" pitchFamily="18" charset="0"/>
                <a:cs typeface="Times New Roman" panose="02020603050405020304" pitchFamily="18" charset="0"/>
              </a:rPr>
              <a:t>students scoring more than 60% marks out of the relevant maximum marks</a:t>
            </a:r>
          </a:p>
          <a:p>
            <a:pPr algn="just">
              <a:lnSpc>
                <a:spcPct val="150000"/>
              </a:lnSpc>
            </a:pPr>
            <a:r>
              <a:rPr lang="en-US" b="1" i="1" dirty="0">
                <a:latin typeface="Times New Roman" panose="02020603050405020304" pitchFamily="18" charset="0"/>
                <a:cs typeface="Times New Roman" panose="02020603050405020304" pitchFamily="18" charset="0"/>
              </a:rPr>
              <a:t>Attainment Level 3: 80%</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students scoring more than 60% marks out of the relevant maximum marks</a:t>
            </a:r>
          </a:p>
        </p:txBody>
      </p:sp>
      <p:sp>
        <p:nvSpPr>
          <p:cNvPr id="7" name="Rectangle 6"/>
          <p:cNvSpPr/>
          <p:nvPr/>
        </p:nvSpPr>
        <p:spPr>
          <a:xfrm>
            <a:off x="533400" y="3581400"/>
            <a:ext cx="8915400" cy="2893100"/>
          </a:xfrm>
          <a:prstGeom prst="rect">
            <a:avLst/>
          </a:prstGeom>
        </p:spPr>
        <p:txBody>
          <a:bodyPr wrap="square">
            <a:spAutoFit/>
          </a:bodyPr>
          <a:lstStyle/>
          <a:p>
            <a:pPr marL="285750" indent="-285750" algn="just">
              <a:spcBef>
                <a:spcPts val="400"/>
              </a:spcBef>
              <a:spcAft>
                <a:spcPts val="400"/>
              </a:spcAft>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Attainment is measured in terms of actual percentage of students getting set percentage of marks</a:t>
            </a:r>
          </a:p>
          <a:p>
            <a:pPr marL="285750" indent="-285750" algn="just">
              <a:spcBef>
                <a:spcPts val="400"/>
              </a:spcBef>
              <a:spcAft>
                <a:spcPts val="400"/>
              </a:spcAft>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If targets are achieved then the PY1ICPHY and CV3DCMOF are attained for that year. Program is expected to set higher targets for the following years as a part of continuous improvement</a:t>
            </a:r>
          </a:p>
          <a:p>
            <a:pPr marL="285750" indent="-285750" algn="just">
              <a:spcBef>
                <a:spcPts val="400"/>
              </a:spcBef>
              <a:spcAft>
                <a:spcPts val="400"/>
              </a:spcAft>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If targets are not achieved the program should put in place an action plan to attain the target in subsequent years</a:t>
            </a:r>
          </a:p>
          <a:p>
            <a:pPr marL="285750" indent="-285750" algn="just">
              <a:spcBef>
                <a:spcPts val="400"/>
              </a:spcBef>
              <a:spcAft>
                <a:spcPts val="400"/>
              </a:spcAft>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Similar targets and achievement are to be stated for the other midterm tests/internal assessment instruments</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33018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13563" y="228601"/>
            <a:ext cx="7406640" cy="838203"/>
          </a:xfrm>
        </p:spPr>
        <p:txBody>
          <a:bodyPr/>
          <a:lstStyle/>
          <a:p>
            <a:pPr lvl="0"/>
            <a:r>
              <a:rPr lang="en-US"/>
              <a:t>CO – Attainment</a:t>
            </a:r>
          </a:p>
        </p:txBody>
      </p:sp>
      <p:sp>
        <p:nvSpPr>
          <p:cNvPr id="3" name="Subtitle 2"/>
          <p:cNvSpPr txBox="1">
            <a:spLocks noGrp="1"/>
          </p:cNvSpPr>
          <p:nvPr>
            <p:ph type="subTitle" idx="1"/>
          </p:nvPr>
        </p:nvSpPr>
        <p:spPr>
          <a:xfrm>
            <a:off x="2362204" y="990597"/>
            <a:ext cx="3124203" cy="609603"/>
          </a:xfrm>
        </p:spPr>
        <p:txBody>
          <a:bodyPr/>
          <a:lstStyle/>
          <a:p>
            <a:pPr lvl="0"/>
            <a:r>
              <a:rPr lang="en-US"/>
              <a:t>Attainment Target ??</a:t>
            </a:r>
          </a:p>
        </p:txBody>
      </p:sp>
      <p:sp>
        <p:nvSpPr>
          <p:cNvPr id="6" name="Oval 5"/>
          <p:cNvSpPr/>
          <p:nvPr/>
        </p:nvSpPr>
        <p:spPr>
          <a:xfrm>
            <a:off x="3733803" y="3352803"/>
            <a:ext cx="34290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xtBox 6"/>
          <p:cNvSpPr txBox="1"/>
          <p:nvPr/>
        </p:nvSpPr>
        <p:spPr>
          <a:xfrm>
            <a:off x="6477004" y="1752604"/>
            <a:ext cx="15240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FF0000"/>
                </a:solidFill>
              </a:rPr>
              <a:t>Tier 2</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362196"/>
            <a:ext cx="8379901" cy="2667004"/>
          </a:xfrm>
          <a:prstGeom prst="rect">
            <a:avLst/>
          </a:prstGeom>
        </p:spPr>
      </p:pic>
      <p:sp>
        <p:nvSpPr>
          <p:cNvPr id="10" name="Oval 9"/>
          <p:cNvSpPr/>
          <p:nvPr/>
        </p:nvSpPr>
        <p:spPr>
          <a:xfrm>
            <a:off x="3048000" y="1840458"/>
            <a:ext cx="4800600" cy="1512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74596" y="754570"/>
            <a:ext cx="3655204" cy="523220"/>
          </a:xfrm>
          <a:prstGeom prst="rect">
            <a:avLst/>
          </a:prstGeom>
          <a:noFill/>
        </p:spPr>
        <p:txBody>
          <a:bodyPr wrap="square" rtlCol="0">
            <a:spAutoFit/>
          </a:bodyPr>
          <a:lstStyle/>
          <a:p>
            <a:r>
              <a:rPr lang="en-IN" sz="2800" b="1" dirty="0">
                <a:solidFill>
                  <a:srgbClr val="000099"/>
                </a:solidFill>
              </a:rPr>
              <a:t>Target ??</a:t>
            </a:r>
          </a:p>
        </p:txBody>
      </p:sp>
    </p:spTree>
    <p:extLst>
      <p:ext uri="{BB962C8B-B14F-4D97-AF65-F5344CB8AC3E}">
        <p14:creationId xmlns:p14="http://schemas.microsoft.com/office/powerpoint/2010/main" val="2341365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472" y="1066804"/>
            <a:ext cx="7181084" cy="5766819"/>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pic>
        <p:nvPicPr>
          <p:cNvPr id="4" name="Picture 2"/>
          <p:cNvPicPr>
            <a:picLocks noChangeAspect="1"/>
          </p:cNvPicPr>
          <p:nvPr/>
        </p:nvPicPr>
        <p:blipFill>
          <a:blip r:embed="rId3"/>
          <a:stretch>
            <a:fillRect/>
          </a:stretch>
        </p:blipFill>
        <p:spPr>
          <a:xfrm>
            <a:off x="6848852" y="566929"/>
            <a:ext cx="2535932" cy="2218947"/>
          </a:xfrm>
          <a:prstGeom prst="rect">
            <a:avLst/>
          </a:prstGeom>
          <a:noFill/>
          <a:ln>
            <a:noFill/>
          </a:ln>
        </p:spPr>
      </p:pic>
    </p:spTree>
    <p:extLst>
      <p:ext uri="{BB962C8B-B14F-4D97-AF65-F5344CB8AC3E}">
        <p14:creationId xmlns:p14="http://schemas.microsoft.com/office/powerpoint/2010/main" val="2355993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453" y="743708"/>
            <a:ext cx="7973567" cy="588873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185358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6831" y="1524000"/>
            <a:ext cx="1210235" cy="2112501"/>
          </a:xfrm>
          <a:prstGeom prst="rect">
            <a:avLst/>
          </a:prstGeom>
          <a:noFill/>
        </p:spPr>
        <p:txBody>
          <a:bodyPr wrap="square" rtlCol="0">
            <a:spAutoFit/>
          </a:bodyPr>
          <a:lstStyle/>
          <a:p>
            <a:r>
              <a:rPr lang="en-US" sz="1588" dirty="0">
                <a:solidFill>
                  <a:srgbClr val="FF0000"/>
                </a:solidFill>
              </a:rPr>
              <a:t>New SAR for full accredited programs in first cycle </a:t>
            </a:r>
            <a:r>
              <a:rPr lang="en-US" sz="1588" dirty="0"/>
              <a:t>(</a:t>
            </a:r>
            <a:r>
              <a:rPr lang="en-IN" dirty="0"/>
              <a:t>January, 2022)</a:t>
            </a:r>
            <a:endParaRPr lang="en-IN" sz="1588" dirty="0">
              <a:solidFill>
                <a:srgbClr val="FF0000"/>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1000"/>
            <a:ext cx="8336188" cy="6113411"/>
          </a:xfrm>
          <a:prstGeom prst="rect">
            <a:avLst/>
          </a:prstGeom>
        </p:spPr>
      </p:pic>
    </p:spTree>
    <p:extLst>
      <p:ext uri="{BB962C8B-B14F-4D97-AF65-F5344CB8AC3E}">
        <p14:creationId xmlns:p14="http://schemas.microsoft.com/office/powerpoint/2010/main" val="713489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667" y="761996"/>
            <a:ext cx="7254236" cy="6102092"/>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745307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820" y="822960"/>
            <a:ext cx="7321299" cy="615695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4202952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24" y="603505"/>
            <a:ext cx="7601708" cy="5949699"/>
          </a:xfrm>
          <a:prstGeom prst="rect">
            <a:avLst/>
          </a:prstGeom>
          <a:noFill/>
          <a:ln>
            <a:noFill/>
          </a:ln>
        </p:spPr>
      </p:pic>
      <p:graphicFrame>
        <p:nvGraphicFramePr>
          <p:cNvPr id="3" name="Chart 7"/>
          <p:cNvGraphicFramePr/>
          <p:nvPr/>
        </p:nvGraphicFramePr>
        <p:xfrm>
          <a:off x="3121274" y="2471743"/>
          <a:ext cx="4686299" cy="3533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2088806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457200"/>
            <a:ext cx="7713786" cy="457200"/>
          </a:xfrm>
        </p:spPr>
        <p:txBody>
          <a:bodyPr anchor="ctr"/>
          <a:lstStyle/>
          <a:p>
            <a:pPr lvl="0" algn="just"/>
            <a:r>
              <a:rPr lang="en-US" sz="3000" b="1">
                <a:solidFill>
                  <a:srgbClr val="FF0000"/>
                </a:solidFill>
                <a:latin typeface="Bookman Old Style" pitchFamily="18"/>
                <a:cs typeface="Times New Roman" pitchFamily="18"/>
              </a:rPr>
              <a:t>CO Attainment</a:t>
            </a:r>
          </a:p>
        </p:txBody>
      </p:sp>
      <p:sp>
        <p:nvSpPr>
          <p:cNvPr id="3" name="Subtitle 2"/>
          <p:cNvSpPr txBox="1">
            <a:spLocks noGrp="1"/>
          </p:cNvSpPr>
          <p:nvPr>
            <p:ph type="subTitle" idx="1"/>
          </p:nvPr>
        </p:nvSpPr>
        <p:spPr>
          <a:xfrm>
            <a:off x="1576751" y="1066804"/>
            <a:ext cx="7666896" cy="3810003"/>
          </a:xfrm>
        </p:spPr>
        <p:txBody>
          <a:bodyPr anchor="ctr"/>
          <a:lstStyle/>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assessments should be in alignment with the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Question paper should be so set to assess all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average marks obtained in assessments against items for each CO will indicate the CO attainment.</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Instructors can set targets for each CO of his/her course.</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Attainment gaps can therefore be identified.</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 can plan to reduce the attainment gaps or enhance attainment targets.</a:t>
            </a:r>
          </a:p>
        </p:txBody>
      </p:sp>
    </p:spTree>
    <p:extLst>
      <p:ext uri="{BB962C8B-B14F-4D97-AF65-F5344CB8AC3E}">
        <p14:creationId xmlns:p14="http://schemas.microsoft.com/office/powerpoint/2010/main" val="260766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878" y="762000"/>
            <a:ext cx="9037122" cy="4247317"/>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3.3.1.	Describe assessment tools and processes used for measuring the attainment of each of the Program Outcomes and Program Specific Outcomes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tools and processes used to gather the data upon which the evaluation of each of the Program Outcomes and Program Specific Outcomes is based indicating the frequency with which these processes are carried out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processes that demonstrate the degree to which the Program Outcomes and Program Specific Outcomes are attained and document the attainment levels</a:t>
            </a:r>
          </a:p>
        </p:txBody>
      </p:sp>
      <p:sp>
        <p:nvSpPr>
          <p:cNvPr id="6" name="Title 1"/>
          <p:cNvSpPr txBox="1">
            <a:spLocks/>
          </p:cNvSpPr>
          <p:nvPr/>
        </p:nvSpPr>
        <p:spPr>
          <a:xfrm>
            <a:off x="228600" y="304800"/>
            <a:ext cx="9347200" cy="609600"/>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dirty="0">
                <a:solidFill>
                  <a:srgbClr val="FF0000"/>
                </a:solidFill>
              </a:rPr>
              <a:t>PO Attainment (50)</a:t>
            </a:r>
          </a:p>
        </p:txBody>
      </p:sp>
      <p:sp>
        <p:nvSpPr>
          <p:cNvPr id="4" name="Rectangle 3"/>
          <p:cNvSpPr/>
          <p:nvPr/>
        </p:nvSpPr>
        <p:spPr>
          <a:xfrm>
            <a:off x="838200" y="5009317"/>
            <a:ext cx="8686800" cy="113877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A.&amp;B.	Direct and indirect assessment tools &amp; processes ; effective compliance; direct assessment methodology, indirect assessment formats-collection analysis; decision making based on direct and indirect assessment</a:t>
            </a:r>
          </a:p>
        </p:txBody>
      </p:sp>
    </p:spTree>
    <p:extLst>
      <p:ext uri="{BB962C8B-B14F-4D97-AF65-F5344CB8AC3E}">
        <p14:creationId xmlns:p14="http://schemas.microsoft.com/office/powerpoint/2010/main" val="3564418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9067800" cy="4421723"/>
          </a:xfrm>
          <a:prstGeom prst="rect">
            <a:avLst/>
          </a:prstGeom>
        </p:spPr>
        <p:txBody>
          <a:bodyPr wrap="square">
            <a:spAutoFit/>
          </a:bodyPr>
          <a:lstStyle/>
          <a:p>
            <a:pPr marL="795338" indent="-795338" algn="just">
              <a:spcBef>
                <a:spcPts val="400"/>
              </a:spcBef>
              <a:spcAft>
                <a:spcPts val="400"/>
              </a:spcAft>
            </a:pPr>
            <a:r>
              <a:rPr lang="en-US" sz="2000" dirty="0">
                <a:solidFill>
                  <a:srgbClr val="FF0000"/>
                </a:solidFill>
                <a:latin typeface="Times New Roman" panose="02020603050405020304" pitchFamily="18" charset="0"/>
                <a:cs typeface="Times New Roman" panose="02020603050405020304" pitchFamily="18" charset="0"/>
              </a:rPr>
              <a:t>3.3.2. 	Provide results of evaluation of each PO &amp; PSO </a:t>
            </a:r>
            <a:r>
              <a:rPr lang="en-US" sz="2000" b="1" dirty="0">
                <a:solidFill>
                  <a:srgbClr val="FF0000"/>
                </a:solidFill>
                <a:latin typeface="Times New Roman" panose="02020603050405020304" pitchFamily="18" charset="0"/>
                <a:cs typeface="Times New Roman" panose="02020603050405020304" pitchFamily="18" charset="0"/>
              </a:rPr>
              <a:t>(40)</a:t>
            </a:r>
            <a:endParaRPr lang="en-US" sz="2000" b="1"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set Program Outcome attainment levels for all POs and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by direct (student performance) and indirect (surveys) are to be presented through Program level Course-PO &amp; PSO matrix as indicated</a:t>
            </a:r>
          </a:p>
          <a:p>
            <a:pPr marL="463550" indent="-463550">
              <a:lnSpc>
                <a:spcPct val="150000"/>
              </a:lnSpc>
            </a:pPr>
            <a:endParaRPr lang="en-US" sz="1100" b="1" dirty="0">
              <a:latin typeface="Times New Roman" panose="02020603050405020304" pitchFamily="18" charset="0"/>
              <a:cs typeface="Times New Roman" panose="02020603050405020304" pitchFamily="18" charset="0"/>
            </a:endParaRPr>
          </a:p>
          <a:p>
            <a:pPr marL="463550" indent="-463550">
              <a:lnSpc>
                <a:spcPct val="150000"/>
              </a:lnSpc>
            </a:pPr>
            <a:r>
              <a:rPr lang="en-US" sz="2000" b="1" dirty="0">
                <a:latin typeface="Times New Roman" panose="02020603050405020304" pitchFamily="18" charset="0"/>
                <a:cs typeface="Times New Roman" panose="02020603050405020304" pitchFamily="18" charset="0"/>
              </a:rPr>
              <a:t>PO Attainment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Similar table is to be prepared for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attainment level of a PO &amp; PSO is determined by taking average across all courses addressing that PO and/or PSO.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Indirect attainment level of PO &amp; PSO is determined based on the student exit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employer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extra-</a:t>
            </a:r>
            <a:r>
              <a:rPr lang="fr-FR" sz="2000" dirty="0" err="1">
                <a:latin typeface="Times New Roman" panose="02020603050405020304" pitchFamily="18" charset="0"/>
                <a:cs typeface="Times New Roman" panose="02020603050405020304" pitchFamily="18" charset="0"/>
              </a:rPr>
              <a:t>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etc.</a:t>
            </a:r>
            <a:endParaRPr lang="en-US" sz="2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5181600"/>
            <a:ext cx="90424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Appropriate attainment level and documentary evidences; details for POs &amp; PSOs attainment from core courses to be verified. Also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two POs &amp; two PSOs attainment levels shall be verified</a:t>
            </a:r>
          </a:p>
        </p:txBody>
      </p:sp>
    </p:spTree>
    <p:extLst>
      <p:ext uri="{BB962C8B-B14F-4D97-AF65-F5344CB8AC3E}">
        <p14:creationId xmlns:p14="http://schemas.microsoft.com/office/powerpoint/2010/main" val="326604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9" y="0"/>
            <a:ext cx="7498079" cy="1143000"/>
          </a:xfrm>
        </p:spPr>
        <p:txBody>
          <a:bodyPr/>
          <a:lstStyle/>
          <a:p>
            <a:pPr lvl="0"/>
            <a:r>
              <a:rPr lang="en-IN"/>
              <a:t>PO Attainment – Example..</a:t>
            </a:r>
          </a:p>
        </p:txBody>
      </p:sp>
      <p:pic>
        <p:nvPicPr>
          <p:cNvPr id="3" name="Picture 2" descr="sar-ug-t-ii-final-ver-06.pdf - Adobe Acrobat Pro"/>
          <p:cNvPicPr>
            <a:picLocks noChangeAspect="1"/>
          </p:cNvPicPr>
          <p:nvPr/>
        </p:nvPicPr>
        <p:blipFill>
          <a:blip r:embed="rId2"/>
          <a:stretch>
            <a:fillRect/>
          </a:stretch>
        </p:blipFill>
        <p:spPr>
          <a:xfrm>
            <a:off x="549095" y="930979"/>
            <a:ext cx="8975905" cy="3183821"/>
          </a:xfrm>
          <a:prstGeom prst="rect">
            <a:avLst/>
          </a:prstGeom>
          <a:noFill/>
          <a:ln>
            <a:noFill/>
          </a:ln>
        </p:spPr>
      </p:pic>
      <p:pic>
        <p:nvPicPr>
          <p:cNvPr id="4" name="Picture 3" descr="sar-ug-t-ii-final-ver-06.pdf - Adobe Acrobat Pro"/>
          <p:cNvPicPr>
            <a:picLocks noChangeAspect="1"/>
          </p:cNvPicPr>
          <p:nvPr/>
        </p:nvPicPr>
        <p:blipFill>
          <a:blip r:embed="rId3"/>
          <a:stretch>
            <a:fillRect/>
          </a:stretch>
        </p:blipFill>
        <p:spPr>
          <a:xfrm>
            <a:off x="561915" y="2819396"/>
            <a:ext cx="8963085" cy="4163290"/>
          </a:xfrm>
          <a:prstGeom prst="rect">
            <a:avLst/>
          </a:prstGeom>
          <a:noFill/>
          <a:ln>
            <a:noFill/>
          </a:ln>
        </p:spPr>
      </p:pic>
    </p:spTree>
    <p:extLst>
      <p:ext uri="{BB962C8B-B14F-4D97-AF65-F5344CB8AC3E}">
        <p14:creationId xmlns:p14="http://schemas.microsoft.com/office/powerpoint/2010/main" val="332550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228600"/>
            <a:ext cx="7713786" cy="457200"/>
          </a:xfrm>
        </p:spPr>
        <p:txBody>
          <a:bodyPr anchor="ctr"/>
          <a:lstStyle/>
          <a:p>
            <a:pPr lvl="0" algn="just"/>
            <a:r>
              <a:rPr lang="en-US" sz="3000" b="1">
                <a:solidFill>
                  <a:srgbClr val="FF0000"/>
                </a:solidFill>
                <a:latin typeface="Bookman Old Style" pitchFamily="18"/>
                <a:cs typeface="Times New Roman" pitchFamily="18"/>
              </a:rPr>
              <a:t>Attainment of Pos:</a:t>
            </a:r>
          </a:p>
        </p:txBody>
      </p:sp>
      <p:pic>
        <p:nvPicPr>
          <p:cNvPr id="3" name="Picture 4"/>
          <p:cNvPicPr>
            <a:picLocks noChangeAspect="1"/>
          </p:cNvPicPr>
          <p:nvPr/>
        </p:nvPicPr>
        <p:blipFill>
          <a:blip r:embed="rId2"/>
          <a:stretch>
            <a:fillRect/>
          </a:stretch>
        </p:blipFill>
        <p:spPr>
          <a:xfrm>
            <a:off x="801625" y="743708"/>
            <a:ext cx="8583171" cy="6181344"/>
          </a:xfrm>
          <a:prstGeom prst="rect">
            <a:avLst/>
          </a:prstGeom>
          <a:noFill/>
          <a:ln>
            <a:noFill/>
          </a:ln>
        </p:spPr>
      </p:pic>
      <p:sp>
        <p:nvSpPr>
          <p:cNvPr id="4" name="Oval 3"/>
          <p:cNvSpPr/>
          <p:nvPr/>
        </p:nvSpPr>
        <p:spPr>
          <a:xfrm>
            <a:off x="4917832" y="1865660"/>
            <a:ext cx="422032" cy="344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Gill Sans MT"/>
            </a:endParaRPr>
          </a:p>
        </p:txBody>
      </p:sp>
    </p:spTree>
    <p:extLst>
      <p:ext uri="{BB962C8B-B14F-4D97-AF65-F5344CB8AC3E}">
        <p14:creationId xmlns:p14="http://schemas.microsoft.com/office/powerpoint/2010/main" val="3622321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76196"/>
            <a:ext cx="7713786" cy="228600"/>
          </a:xfrm>
        </p:spPr>
        <p:txBody>
          <a:bodyPr anchor="ctr"/>
          <a:lstStyle/>
          <a:p>
            <a:pPr lvl="0" algn="r"/>
            <a:r>
              <a:rPr lang="en-US" sz="2400" b="1">
                <a:solidFill>
                  <a:srgbClr val="FF0000"/>
                </a:solidFill>
                <a:latin typeface="Bookman Old Style" pitchFamily="18"/>
                <a:cs typeface="Times New Roman" pitchFamily="18"/>
              </a:rPr>
              <a:t>Contd…</a:t>
            </a:r>
          </a:p>
        </p:txBody>
      </p:sp>
      <p:pic>
        <p:nvPicPr>
          <p:cNvPr id="3" name="Picture 2"/>
          <p:cNvPicPr>
            <a:picLocks noChangeAspect="1"/>
          </p:cNvPicPr>
          <p:nvPr/>
        </p:nvPicPr>
        <p:blipFill>
          <a:blip r:embed="rId2"/>
          <a:stretch>
            <a:fillRect/>
          </a:stretch>
        </p:blipFill>
        <p:spPr>
          <a:xfrm>
            <a:off x="1362453" y="353571"/>
            <a:ext cx="7882127" cy="6047228"/>
          </a:xfrm>
          <a:prstGeom prst="rect">
            <a:avLst/>
          </a:prstGeom>
          <a:noFill/>
          <a:ln>
            <a:noFill/>
          </a:ln>
        </p:spPr>
      </p:pic>
    </p:spTree>
    <p:extLst>
      <p:ext uri="{BB962C8B-B14F-4D97-AF65-F5344CB8AC3E}">
        <p14:creationId xmlns:p14="http://schemas.microsoft.com/office/powerpoint/2010/main" val="501587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68" y="76196"/>
            <a:ext cx="7807567" cy="101566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IN" sz="3000" b="1">
                <a:solidFill>
                  <a:srgbClr val="FF0000"/>
                </a:solidFill>
                <a:latin typeface="Bookman Old Style" pitchFamily="18"/>
                <a:cs typeface="Times New Roman" pitchFamily="18"/>
              </a:rPr>
              <a:t>Example Weightages for PO Attainment</a:t>
            </a:r>
          </a:p>
        </p:txBody>
      </p:sp>
      <p:pic>
        <p:nvPicPr>
          <p:cNvPr id="3" name="Picture 4"/>
          <p:cNvPicPr>
            <a:picLocks noChangeAspect="1"/>
          </p:cNvPicPr>
          <p:nvPr/>
        </p:nvPicPr>
        <p:blipFill>
          <a:blip r:embed="rId2"/>
          <a:srcRect/>
          <a:stretch>
            <a:fillRect/>
          </a:stretch>
        </p:blipFill>
        <p:spPr>
          <a:xfrm>
            <a:off x="1365735" y="630196"/>
            <a:ext cx="8159264" cy="6237323"/>
          </a:xfrm>
          <a:prstGeom prst="rect">
            <a:avLst/>
          </a:prstGeom>
          <a:noFill/>
          <a:ln>
            <a:noFill/>
          </a:ln>
        </p:spPr>
      </p:pic>
    </p:spTree>
    <p:extLst>
      <p:ext uri="{BB962C8B-B14F-4D97-AF65-F5344CB8AC3E}">
        <p14:creationId xmlns:p14="http://schemas.microsoft.com/office/powerpoint/2010/main" val="24514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4721"/>
            <a:ext cx="7848600" cy="6624246"/>
          </a:xfrm>
          <a:prstGeom prst="rect">
            <a:avLst/>
          </a:prstGeom>
        </p:spPr>
      </p:pic>
    </p:spTree>
    <p:extLst>
      <p:ext uri="{BB962C8B-B14F-4D97-AF65-F5344CB8AC3E}">
        <p14:creationId xmlns:p14="http://schemas.microsoft.com/office/powerpoint/2010/main" val="2789219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8" y="274640"/>
            <a:ext cx="7479792" cy="715956"/>
          </a:xfrm>
        </p:spPr>
        <p:txBody>
          <a:bodyPr/>
          <a:lstStyle/>
          <a:p>
            <a:pPr lvl="0"/>
            <a:r>
              <a:rPr lang="en-US"/>
              <a:t>PO-Attainment:   What next ?</a:t>
            </a:r>
          </a:p>
        </p:txBody>
      </p:sp>
      <p:pic>
        <p:nvPicPr>
          <p:cNvPr id="3" name="Content Placeholder 3" descr="MECH NBA SAR NEW 25.09.2018.pdf - Adobe Acrobat Pro"/>
          <p:cNvPicPr>
            <a:picLocks noGrp="1" noChangeAspect="1"/>
          </p:cNvPicPr>
          <p:nvPr>
            <p:ph idx="1"/>
          </p:nvPr>
        </p:nvPicPr>
        <p:blipFill>
          <a:blip r:embed="rId2"/>
          <a:stretch>
            <a:fillRect/>
          </a:stretch>
        </p:blipFill>
        <p:spPr>
          <a:xfrm>
            <a:off x="523876" y="1219197"/>
            <a:ext cx="8782053" cy="5181603"/>
          </a:xfrm>
        </p:spPr>
      </p:pic>
      <p:sp>
        <p:nvSpPr>
          <p:cNvPr id="4" name="Rectangle 4"/>
          <p:cNvSpPr/>
          <p:nvPr/>
        </p:nvSpPr>
        <p:spPr>
          <a:xfrm>
            <a:off x="2362203" y="6019797"/>
            <a:ext cx="5105396" cy="381003"/>
          </a:xfrm>
          <a:prstGeom prst="rect">
            <a:avLst/>
          </a:pr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Tree>
    <p:extLst>
      <p:ext uri="{BB962C8B-B14F-4D97-AF65-F5344CB8AC3E}">
        <p14:creationId xmlns:p14="http://schemas.microsoft.com/office/powerpoint/2010/main" val="4242342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6416" y="350836"/>
            <a:ext cx="7666896" cy="715966"/>
          </a:xfrm>
        </p:spPr>
        <p:txBody>
          <a:bodyPr/>
          <a:lstStyle/>
          <a:p>
            <a:pPr lvl="0"/>
            <a:r>
              <a:rPr lang="en-IN" sz="3000" b="1">
                <a:solidFill>
                  <a:srgbClr val="FF0000"/>
                </a:solidFill>
                <a:latin typeface="Bookman Old Style" pitchFamily="18"/>
                <a:cs typeface="Times New Roman" pitchFamily="18"/>
              </a:rPr>
              <a:t>PO Attainment </a:t>
            </a:r>
          </a:p>
        </p:txBody>
      </p:sp>
      <p:sp>
        <p:nvSpPr>
          <p:cNvPr id="3" name="Content Placeholder 2"/>
          <p:cNvSpPr txBox="1">
            <a:spLocks noGrp="1"/>
          </p:cNvSpPr>
          <p:nvPr>
            <p:ph idx="1"/>
          </p:nvPr>
        </p:nvSpPr>
        <p:spPr>
          <a:xfrm>
            <a:off x="1576751" y="1219197"/>
            <a:ext cx="7666896" cy="3352803"/>
          </a:xfrm>
        </p:spPr>
        <p:txBody>
          <a:bodyPr/>
          <a:lstStyle/>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All POs can be adequately addressed through the selection of core courses and their COs</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Attainable targets can be selected for each of the CO.</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If assessment is in alignment with COs the performance of the students indicates the CO attainment.</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These measurements provide the basis for continuous improvement in the quality of learning.</a:t>
            </a:r>
          </a:p>
          <a:p>
            <a:pPr lvl="0"/>
            <a:endParaRPr lang="en-IN" sz="2400"/>
          </a:p>
        </p:txBody>
      </p:sp>
    </p:spTree>
    <p:extLst>
      <p:ext uri="{BB962C8B-B14F-4D97-AF65-F5344CB8AC3E}">
        <p14:creationId xmlns:p14="http://schemas.microsoft.com/office/powerpoint/2010/main" val="2856203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533400"/>
            <a:ext cx="9328150" cy="304800"/>
          </a:xfrm>
        </p:spPr>
        <p:txBody>
          <a:bodyPr>
            <a:noAutofit/>
          </a:bodyPr>
          <a:lstStyle/>
          <a:p>
            <a:pPr algn="just"/>
            <a:r>
              <a:rPr lang="en-US" sz="2000" b="1" dirty="0">
                <a:solidFill>
                  <a:srgbClr val="FF0000"/>
                </a:solidFill>
                <a:latin typeface="Cambria" panose="02040503050406030204" pitchFamily="18" charset="0"/>
              </a:rPr>
              <a:t>CRITERION 4: Students’ Performance</a:t>
            </a:r>
          </a:p>
        </p:txBody>
      </p:sp>
      <p:graphicFrame>
        <p:nvGraphicFramePr>
          <p:cNvPr id="4" name="Table 3"/>
          <p:cNvGraphicFramePr>
            <a:graphicFrameLocks noGrp="1"/>
          </p:cNvGraphicFramePr>
          <p:nvPr>
            <p:extLst/>
          </p:nvPr>
        </p:nvGraphicFramePr>
        <p:xfrm>
          <a:off x="457200" y="1295400"/>
          <a:ext cx="8991600" cy="3368040"/>
        </p:xfrm>
        <a:graphic>
          <a:graphicData uri="http://schemas.openxmlformats.org/drawingml/2006/table">
            <a:tbl>
              <a:tblPr firstRow="1" bandRow="1">
                <a:tableStyleId>{BC89EF96-8CEA-46FF-86C4-4CE0E7609802}</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p>
                      <a:r>
                        <a:rPr lang="en-US" sz="1800" b="0" kern="1200" dirty="0">
                          <a:solidFill>
                            <a:schemeClr val="tx1"/>
                          </a:solidFill>
                          <a:latin typeface="Times New Roman" panose="02020603050405020304" pitchFamily="18" charset="0"/>
                          <a:ea typeface="+mn-ea"/>
                          <a:cs typeface="Times New Roman" panose="02020603050405020304" pitchFamily="18" charset="0"/>
                        </a:rPr>
                        <a:t>(Information-cumulatively for all the shifts with explicit headings)</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Sanctioned intake of the program (N)</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first year minus number of students migrated to other programs/institutions plus no. of students migrated to this program (N1)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admitted in 2nd year in the same batch via lateral entry (N2)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Separate division students, if applicable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the Program (N1 + N2 +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5652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2" y="1371600"/>
            <a:ext cx="10003644" cy="4114800"/>
          </a:xfrm>
          <a:prstGeom prst="rect">
            <a:avLst/>
          </a:prstGeom>
        </p:spPr>
      </p:pic>
      <p:sp>
        <p:nvSpPr>
          <p:cNvPr id="4" name="TextBox 3"/>
          <p:cNvSpPr txBox="1"/>
          <p:nvPr/>
        </p:nvSpPr>
        <p:spPr>
          <a:xfrm>
            <a:off x="6154189" y="4736068"/>
            <a:ext cx="932411" cy="400110"/>
          </a:xfrm>
          <a:prstGeom prst="rect">
            <a:avLst/>
          </a:prstGeom>
          <a:noFill/>
        </p:spPr>
        <p:txBody>
          <a:bodyPr wrap="square" rtlCol="0">
            <a:spAutoFit/>
          </a:bodyPr>
          <a:lstStyle/>
          <a:p>
            <a:r>
              <a:rPr lang="en-US" sz="2000" dirty="0">
                <a:solidFill>
                  <a:prstClr val="black"/>
                </a:solidFill>
              </a:rPr>
              <a:t>100</a:t>
            </a:r>
            <a:endParaRPr lang="en-IN" sz="2000" dirty="0">
              <a:solidFill>
                <a:prstClr val="black"/>
              </a:solidFill>
            </a:endParaRPr>
          </a:p>
        </p:txBody>
      </p:sp>
    </p:spTree>
    <p:extLst>
      <p:ext uri="{BB962C8B-B14F-4D97-AF65-F5344CB8AC3E}">
        <p14:creationId xmlns:p14="http://schemas.microsoft.com/office/powerpoint/2010/main" val="121889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48885" y="609600"/>
          <a:ext cx="8999915" cy="4103258"/>
        </p:xfrm>
        <a:graphic>
          <a:graphicData uri="http://schemas.openxmlformats.org/drawingml/2006/table">
            <a:tbl>
              <a:tblPr firstRow="1" bandRow="1">
                <a:tableStyleId>{BC89EF96-8CEA-46FF-86C4-4CE0E7609802}</a:tableStyleId>
              </a:tblPr>
              <a:tblGrid>
                <a:gridCol w="1983032">
                  <a:extLst>
                    <a:ext uri="{9D8B030D-6E8A-4147-A177-3AD203B41FA5}">
                      <a16:colId xmlns:a16="http://schemas.microsoft.com/office/drawing/2014/main" val="20000"/>
                    </a:ext>
                  </a:extLst>
                </a:gridCol>
                <a:gridCol w="2593195">
                  <a:extLst>
                    <a:ext uri="{9D8B030D-6E8A-4147-A177-3AD203B41FA5}">
                      <a16:colId xmlns:a16="http://schemas.microsoft.com/office/drawing/2014/main" val="20001"/>
                    </a:ext>
                  </a:extLst>
                </a:gridCol>
                <a:gridCol w="1105922">
                  <a:extLst>
                    <a:ext uri="{9D8B030D-6E8A-4147-A177-3AD203B41FA5}">
                      <a16:colId xmlns:a16="http://schemas.microsoft.com/office/drawing/2014/main" val="20002"/>
                    </a:ext>
                  </a:extLst>
                </a:gridCol>
                <a:gridCol w="1105922">
                  <a:extLst>
                    <a:ext uri="{9D8B030D-6E8A-4147-A177-3AD203B41FA5}">
                      <a16:colId xmlns:a16="http://schemas.microsoft.com/office/drawing/2014/main" val="20003"/>
                    </a:ext>
                  </a:extLst>
                </a:gridCol>
                <a:gridCol w="1105922">
                  <a:extLst>
                    <a:ext uri="{9D8B030D-6E8A-4147-A177-3AD203B41FA5}">
                      <a16:colId xmlns:a16="http://schemas.microsoft.com/office/drawing/2014/main" val="20004"/>
                    </a:ext>
                  </a:extLst>
                </a:gridCol>
                <a:gridCol w="1105922">
                  <a:extLst>
                    <a:ext uri="{9D8B030D-6E8A-4147-A177-3AD203B41FA5}">
                      <a16:colId xmlns:a16="http://schemas.microsoft.com/office/drawing/2014/main" val="20005"/>
                    </a:ext>
                  </a:extLst>
                </a:gridCol>
              </a:tblGrid>
              <a:tr h="1479021">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Year of entry</a:t>
                      </a:r>
                    </a:p>
                  </a:txBody>
                  <a:tcPr anchor="ctr"/>
                </a:tc>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N1 + N2 + N3</a:t>
                      </a:r>
                    </a:p>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(As defined above)</a:t>
                      </a:r>
                    </a:p>
                  </a:txBody>
                  <a:tcPr anchor="ctr"/>
                </a:tc>
                <a:tc gridSpan="4">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who have successfully graduated without backlogs in any</a:t>
                      </a:r>
                      <a:r>
                        <a:rPr kumimoji="0" lang="en-US" sz="1800" b="0"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800" b="0" kern="1200" dirty="0">
                          <a:solidFill>
                            <a:schemeClr val="tx1"/>
                          </a:solidFill>
                          <a:latin typeface="Times New Roman" panose="02020603050405020304" pitchFamily="18" charset="0"/>
                          <a:ea typeface="+mn-ea"/>
                          <a:cs typeface="Times New Roman" panose="02020603050405020304" pitchFamily="18" charset="0"/>
                        </a:rPr>
                        <a:t>semester / year of study</a:t>
                      </a:r>
                    </a:p>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(Without Backlog means no compartment or failures in any semester/year of study)</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IV Year</a:t>
                      </a:r>
                    </a:p>
                  </a:txBody>
                  <a:tcPr anchor="ctr"/>
                </a:tc>
                <a:extLst>
                  <a:ext uri="{0D108BD9-81ED-4DB2-BD59-A6C34878D82A}">
                    <a16:rowId xmlns:a16="http://schemas.microsoft.com/office/drawing/2014/main" val="10001"/>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CAYm2</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CAYm3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CAYm4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CAYm5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40" y="4800600"/>
            <a:ext cx="6020320" cy="1464751"/>
          </a:xfrm>
          <a:prstGeom prst="rect">
            <a:avLst/>
          </a:prstGeom>
        </p:spPr>
      </p:pic>
    </p:spTree>
    <p:extLst>
      <p:ext uri="{BB962C8B-B14F-4D97-AF65-F5344CB8AC3E}">
        <p14:creationId xmlns:p14="http://schemas.microsoft.com/office/powerpoint/2010/main" val="42890991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4" y="1066800"/>
            <a:ext cx="9494369" cy="4876800"/>
          </a:xfrm>
          <a:prstGeom prst="rect">
            <a:avLst/>
          </a:prstGeom>
        </p:spPr>
      </p:pic>
    </p:spTree>
    <p:extLst>
      <p:ext uri="{BB962C8B-B14F-4D97-AF65-F5344CB8AC3E}">
        <p14:creationId xmlns:p14="http://schemas.microsoft.com/office/powerpoint/2010/main" val="715320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22" y="838200"/>
            <a:ext cx="9685278" cy="49865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67149"/>
            <a:ext cx="1630312" cy="297019"/>
          </a:xfrm>
          <a:prstGeom prst="rect">
            <a:avLst/>
          </a:prstGeom>
        </p:spPr>
      </p:pic>
    </p:spTree>
    <p:extLst>
      <p:ext uri="{BB962C8B-B14F-4D97-AF65-F5344CB8AC3E}">
        <p14:creationId xmlns:p14="http://schemas.microsoft.com/office/powerpoint/2010/main" val="452158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23900" y="2286000"/>
          <a:ext cx="8458200" cy="3108960"/>
        </p:xfrm>
        <a:graphic>
          <a:graphicData uri="http://schemas.openxmlformats.org/drawingml/2006/table">
            <a:tbl>
              <a:tblPr firstRow="1" bandRow="1">
                <a:tableStyleId>{BC89EF96-8CEA-46FF-86C4-4CE0E7609802}</a:tableStyleId>
              </a:tblPr>
              <a:tblGrid>
                <a:gridCol w="7368639">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tblGrid>
              <a:tr h="37084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marL="0" algn="ctr" rtl="0" eaLnBrk="1" latinLnBrk="0" hangingPunct="1"/>
                      <a:r>
                        <a:rPr kumimoji="0" lang="en-US" sz="1800" b="0" kern="1200" dirty="0">
                          <a:solidFill>
                            <a:schemeClr val="tx1"/>
                          </a:solidFill>
                          <a:latin typeface="Times New Roman" panose="02020603050405020304" pitchFamily="18" charset="0"/>
                          <a:ea typeface="+mn-ea"/>
                          <a:cs typeface="Times New Roman" panose="02020603050405020304" pitchFamily="18" charset="0"/>
                        </a:rPr>
                        <a:t>(Students enrolled at the First Year Level on average basis during the period of assessment)</a:t>
                      </a:r>
                    </a:p>
                  </a:txBody>
                  <a:tcPr anchor="ctr"/>
                </a:tc>
                <a:tc>
                  <a:txBody>
                    <a:bodyPr/>
                    <a:lstStyle/>
                    <a:p>
                      <a:pPr algn="ctr"/>
                      <a:r>
                        <a:rPr kumimoji="0" lang="en-US" sz="1800" b="1" i="0" u="none" strike="noStrike" kern="1200" baseline="0" dirty="0">
                          <a:solidFill>
                            <a:schemeClr val="tx1"/>
                          </a:solidFill>
                          <a:latin typeface="+mn-lt"/>
                          <a:ea typeface="+mn-ea"/>
                          <a:cs typeface="+mn-cs"/>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90%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80%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18</a:t>
                      </a:r>
                    </a:p>
                  </a:txBody>
                  <a:tcPr anchor="ct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a:solidFill>
                            <a:schemeClr val="tx1"/>
                          </a:solidFill>
                          <a:latin typeface="Times New Roman" panose="02020603050405020304" pitchFamily="18" charset="0"/>
                          <a:ea typeface="+mn-ea"/>
                          <a:cs typeface="Times New Roman" panose="02020603050405020304" pitchFamily="18" charset="0"/>
                        </a:rPr>
                        <a:t>&gt;= 70% students</a:t>
                      </a:r>
                      <a:endParaRPr kumimoji="0" lang="en-US" sz="22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16</a:t>
                      </a:r>
                    </a:p>
                  </a:txBody>
                  <a:tcPr anchor="ct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60%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14</a:t>
                      </a:r>
                    </a:p>
                  </a:txBody>
                  <a:tcPr anchor="ctr"/>
                </a:tc>
                <a:extLst>
                  <a:ext uri="{0D108BD9-81ED-4DB2-BD59-A6C34878D82A}">
                    <a16:rowId xmlns:a16="http://schemas.microsoft.com/office/drawing/2014/main"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Otherwise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457200" y="817602"/>
            <a:ext cx="8991600" cy="1200329"/>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4.1.	Enrolment Ratio (20)</a:t>
            </a:r>
          </a:p>
          <a:p>
            <a:endParaRPr lang="en-US" sz="2200" dirty="0">
              <a:solidFill>
                <a:prstClr val="black"/>
              </a:solidFill>
              <a:latin typeface="Times New Roman" panose="02020603050405020304" pitchFamily="18" charset="0"/>
              <a:cs typeface="Times New Roman" panose="02020603050405020304" pitchFamily="18" charset="0"/>
            </a:endParaRPr>
          </a:p>
          <a:p>
            <a:r>
              <a:rPr lang="en-US" sz="22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Enrolment Ratio= N1(Admitted)/N (Sanctioned)</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5556647"/>
            <a:ext cx="749427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Data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rified 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a:t>
            </a:r>
            <a:r>
              <a:rPr lang="en-US" sz="1600" i="1" spc="10" dirty="0">
                <a:solidFill>
                  <a:prstClr val="black"/>
                </a:solidFill>
                <a:latin typeface="Times New Roman"/>
                <a:cs typeface="Times New Roman"/>
              </a:rPr>
              <a:t>s</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2642584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3810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0965">
              <a:lnSpc>
                <a:spcPct val="150000"/>
              </a:lnSpc>
            </a:pPr>
            <a:r>
              <a:rPr lang="en-US" sz="1600" i="1" dirty="0">
                <a:solidFill>
                  <a:prstClr val="black"/>
                </a:solidFill>
                <a:latin typeface="Times New Roman"/>
                <a:cs typeface="Times New Roman"/>
              </a:rPr>
              <a:t>Data to 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8" y="1228206"/>
            <a:ext cx="7134941" cy="4258194"/>
          </a:xfrm>
          <a:prstGeom prst="rect">
            <a:avLst/>
          </a:prstGeom>
        </p:spPr>
      </p:pic>
    </p:spTree>
    <p:extLst>
      <p:ext uri="{BB962C8B-B14F-4D97-AF65-F5344CB8AC3E}">
        <p14:creationId xmlns:p14="http://schemas.microsoft.com/office/powerpoint/2010/main" val="35392394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7292"/>
            <a:ext cx="7620000" cy="5863415"/>
          </a:xfrm>
          <a:prstGeom prst="rect">
            <a:avLst/>
          </a:prstGeom>
        </p:spPr>
      </p:pic>
    </p:spTree>
    <p:extLst>
      <p:ext uri="{BB962C8B-B14F-4D97-AF65-F5344CB8AC3E}">
        <p14:creationId xmlns:p14="http://schemas.microsoft.com/office/powerpoint/2010/main" val="144635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000" b="1" u="sng" dirty="0">
                <a:solidFill>
                  <a:srgbClr val="FF0000"/>
                </a:solidFill>
                <a:latin typeface="Bookman Old Style" panose="02050604050505020204" pitchFamily="18" charset="0"/>
                <a:ea typeface="Calibri" pitchFamily="34" charset="0"/>
                <a:cs typeface="Vrinda" pitchFamily="34" charset="0"/>
              </a:rPr>
              <a:t>Marks Comparison of SAR of UG Engineering </a:t>
            </a:r>
            <a:br>
              <a:rPr lang="en-US" sz="2000" b="1" u="sng" dirty="0">
                <a:solidFill>
                  <a:srgbClr val="FF0000"/>
                </a:solidFill>
                <a:latin typeface="Bookman Old Style" panose="02050604050505020204" pitchFamily="18" charset="0"/>
                <a:ea typeface="Calibri" pitchFamily="34" charset="0"/>
                <a:cs typeface="Vrinda" pitchFamily="34" charset="0"/>
              </a:rPr>
            </a:br>
            <a:r>
              <a:rPr lang="en-US" sz="2000" b="1" u="sng" dirty="0">
                <a:solidFill>
                  <a:srgbClr val="FF0000"/>
                </a:solidFill>
                <a:latin typeface="Bookman Old Style" panose="02050604050505020204" pitchFamily="18" charset="0"/>
                <a:ea typeface="Calibri" pitchFamily="34" charset="0"/>
                <a:cs typeface="Vrinda" pitchFamily="34" charset="0"/>
              </a:rPr>
              <a:t>Tier-I &amp; Tier II</a:t>
            </a:r>
            <a:endParaRPr lang="en-IN" sz="2800" dirty="0">
              <a:solidFill>
                <a:srgbClr val="FF0000"/>
              </a:solidFill>
            </a:endParaRPr>
          </a:p>
        </p:txBody>
      </p:sp>
      <p:graphicFrame>
        <p:nvGraphicFramePr>
          <p:cNvPr id="4" name="Content Placeholder 3"/>
          <p:cNvGraphicFramePr>
            <a:graphicFrameLocks noGrp="1"/>
          </p:cNvGraphicFramePr>
          <p:nvPr>
            <p:ph idx="1"/>
            <p:extLst/>
          </p:nvPr>
        </p:nvGraphicFramePr>
        <p:xfrm>
          <a:off x="760563" y="1616690"/>
          <a:ext cx="8471141" cy="4828401"/>
        </p:xfrm>
        <a:graphic>
          <a:graphicData uri="http://schemas.openxmlformats.org/drawingml/2006/table">
            <a:tbl>
              <a:tblPr/>
              <a:tblGrid>
                <a:gridCol w="712528">
                  <a:extLst>
                    <a:ext uri="{9D8B030D-6E8A-4147-A177-3AD203B41FA5}">
                      <a16:colId xmlns:a16="http://schemas.microsoft.com/office/drawing/2014/main" val="20000"/>
                    </a:ext>
                  </a:extLst>
                </a:gridCol>
                <a:gridCol w="4987680">
                  <a:extLst>
                    <a:ext uri="{9D8B030D-6E8A-4147-A177-3AD203B41FA5}">
                      <a16:colId xmlns:a16="http://schemas.microsoft.com/office/drawing/2014/main" val="20001"/>
                    </a:ext>
                  </a:extLst>
                </a:gridCol>
                <a:gridCol w="1425052">
                  <a:extLst>
                    <a:ext uri="{9D8B030D-6E8A-4147-A177-3AD203B41FA5}">
                      <a16:colId xmlns:a16="http://schemas.microsoft.com/office/drawing/2014/main" val="20002"/>
                    </a:ext>
                  </a:extLst>
                </a:gridCol>
                <a:gridCol w="1345881">
                  <a:extLst>
                    <a:ext uri="{9D8B030D-6E8A-4147-A177-3AD203B41FA5}">
                      <a16:colId xmlns:a16="http://schemas.microsoft.com/office/drawing/2014/main" val="20003"/>
                    </a:ext>
                  </a:extLst>
                </a:gridCol>
              </a:tblGrid>
              <a:tr h="320208">
                <a:tc rowSpan="2">
                  <a:txBody>
                    <a:bodyPr/>
                    <a:lstStyle/>
                    <a:p>
                      <a:pPr marL="53975" algn="ctr">
                        <a:lnSpc>
                          <a:spcPct val="115000"/>
                        </a:lnSpc>
                        <a:spcBef>
                          <a:spcPts val="300"/>
                        </a:spcBef>
                        <a:spcAft>
                          <a:spcPts val="300"/>
                        </a:spcAft>
                      </a:pPr>
                      <a:r>
                        <a:rPr lang="en-IN" sz="1200" b="1" dirty="0" err="1">
                          <a:latin typeface="Bookman Old Style" panose="02050604050505020204" pitchFamily="18" charset="0"/>
                          <a:ea typeface="Times New Roman"/>
                          <a:cs typeface="Vrinda"/>
                        </a:rPr>
                        <a:t>S.No</a:t>
                      </a:r>
                      <a:r>
                        <a:rPr lang="en-IN" sz="1200" b="1" dirty="0">
                          <a:latin typeface="Bookman Old Style" panose="02050604050505020204" pitchFamily="18" charset="0"/>
                          <a:ea typeface="Times New Roman"/>
                          <a:cs typeface="Vrinda"/>
                        </a:rPr>
                        <a:t>.</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3975" algn="ctr">
                        <a:lnSpc>
                          <a:spcPct val="115000"/>
                        </a:lnSpc>
                        <a:spcBef>
                          <a:spcPts val="300"/>
                        </a:spcBef>
                        <a:spcAft>
                          <a:spcPts val="300"/>
                        </a:spcAft>
                      </a:pPr>
                      <a:r>
                        <a:rPr lang="en-IN" sz="1200" b="1" dirty="0">
                          <a:latin typeface="Bookman Old Style" panose="02050604050505020204" pitchFamily="18" charset="0"/>
                          <a:ea typeface="Times New Roman"/>
                          <a:cs typeface="Vrinda"/>
                        </a:rPr>
                        <a:t>Criteria</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IN" sz="1200" b="1">
                          <a:latin typeface="Calibri"/>
                          <a:ea typeface="Calibri"/>
                          <a:cs typeface="Vrinda"/>
                        </a:rPr>
                        <a:t>UG Engineering</a:t>
                      </a:r>
                      <a:endParaRPr lang="en-IN" sz="1100">
                        <a:latin typeface="Calibri"/>
                        <a:ea typeface="Calibri"/>
                        <a:cs typeface="Vrinda"/>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0"/>
                  </a:ext>
                </a:extLst>
              </a:tr>
              <a:tr h="387690">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200" b="1">
                          <a:latin typeface="Bookman Old Style" panose="02050604050505020204" pitchFamily="18" charset="0"/>
                          <a:ea typeface="Calibri"/>
                          <a:cs typeface="Vrinda"/>
                        </a:rPr>
                        <a:t>Tier-I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latin typeface="Bookman Old Style" panose="02050604050505020204" pitchFamily="18" charset="0"/>
                          <a:ea typeface="Calibri"/>
                          <a:cs typeface="Vrinda"/>
                        </a:rPr>
                        <a:t>Tier-II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1.</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Vision, Mission and Program Educational Objectives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50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60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148">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2.</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Aft>
                          <a:spcPts val="0"/>
                        </a:spcAft>
                      </a:pPr>
                      <a:r>
                        <a:rPr lang="en-IN" sz="1200" b="1" dirty="0">
                          <a:latin typeface="Bookman Old Style" panose="02050604050505020204" pitchFamily="18" charset="0"/>
                          <a:ea typeface="Times New Roman"/>
                          <a:cs typeface="Vrinda"/>
                        </a:rPr>
                        <a:t>Program Curriculum and Teaching – Learning Processes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dirty="0">
                          <a:latin typeface="Bookman Old Style" panose="02050604050505020204" pitchFamily="18" charset="0"/>
                          <a:ea typeface="Times New Roman"/>
                          <a:cs typeface="Vrinda"/>
                        </a:rPr>
                        <a:t>100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120</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259">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3.</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Course Outcomes and Program Outcomes</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175</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120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4.</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Students’ Performance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150</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5.</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Faculty Information and Contributions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200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200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6.</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Facilities and Technical Support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80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80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7.</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Continuous Improvement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solidFill>
                            <a:srgbClr val="00B0F0"/>
                          </a:solidFill>
                          <a:latin typeface="Bookman Old Style" panose="02050604050505020204" pitchFamily="18" charset="0"/>
                          <a:ea typeface="Times New Roman"/>
                          <a:cs typeface="Vrinda"/>
                        </a:rPr>
                        <a:t>75</a:t>
                      </a:r>
                      <a:endParaRPr lang="en-IN" sz="1200" b="1" dirty="0">
                        <a:solidFill>
                          <a:srgbClr val="00B0F0"/>
                        </a:solidFill>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8.</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dirty="0">
                          <a:latin typeface="Bookman Old Style" panose="02050604050505020204" pitchFamily="18" charset="0"/>
                          <a:ea typeface="Times New Roman"/>
                          <a:cs typeface="Vrinda"/>
                        </a:rPr>
                        <a:t>First Year Academics </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9.</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a:latin typeface="Bookman Old Style" panose="02050604050505020204" pitchFamily="18" charset="0"/>
                          <a:ea typeface="Times New Roman"/>
                          <a:cs typeface="Vrinda"/>
                        </a:rPr>
                        <a:t>Student Support Systems </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50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50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9405">
                <a:tc>
                  <a:txBody>
                    <a:bodyPr/>
                    <a:lstStyle/>
                    <a:p>
                      <a:pPr marL="342900" lvl="0" indent="-342900" algn="ctr">
                        <a:lnSpc>
                          <a:spcPct val="115000"/>
                        </a:lnSpc>
                        <a:spcBef>
                          <a:spcPts val="300"/>
                        </a:spcBef>
                        <a:spcAft>
                          <a:spcPts val="300"/>
                        </a:spcAft>
                        <a:buFont typeface="+mj-lt"/>
                        <a:buNone/>
                      </a:pPr>
                      <a:r>
                        <a:rPr lang="en-US" sz="1200" b="1" dirty="0">
                          <a:latin typeface="Bookman Old Style" panose="02050604050505020204" pitchFamily="18" charset="0"/>
                          <a:ea typeface="Times New Roman"/>
                          <a:cs typeface="Vrinda"/>
                        </a:rPr>
                        <a:t>10.</a:t>
                      </a:r>
                      <a:endParaRPr lang="en-IN" sz="1200" b="1" dirty="0">
                        <a:latin typeface="Bookman Old Style" panose="02050604050505020204" pitchFamily="18" charset="0"/>
                        <a:ea typeface="Times New Roman"/>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nSpc>
                          <a:spcPct val="115000"/>
                        </a:lnSpc>
                        <a:spcBef>
                          <a:spcPts val="300"/>
                        </a:spcBef>
                        <a:spcAft>
                          <a:spcPts val="300"/>
                        </a:spcAft>
                      </a:pPr>
                      <a:r>
                        <a:rPr lang="en-IN" sz="1200" b="1">
                          <a:latin typeface="Bookman Old Style" panose="02050604050505020204" pitchFamily="18" charset="0"/>
                          <a:ea typeface="Times New Roman"/>
                          <a:cs typeface="Vrinda"/>
                        </a:rPr>
                        <a:t>Governance, Institutional Support and Financial Resources </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a:latin typeface="Bookman Old Style" panose="02050604050505020204" pitchFamily="18" charset="0"/>
                          <a:ea typeface="Times New Roman"/>
                          <a:cs typeface="Vrinda"/>
                        </a:rPr>
                        <a:t>120</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algn="ctr">
                        <a:lnSpc>
                          <a:spcPct val="150000"/>
                        </a:lnSpc>
                        <a:spcAft>
                          <a:spcPts val="0"/>
                        </a:spcAft>
                      </a:pPr>
                      <a:r>
                        <a:rPr lang="en-IN" sz="1200" b="1" dirty="0">
                          <a:latin typeface="Bookman Old Style" panose="02050604050505020204" pitchFamily="18" charset="0"/>
                          <a:ea typeface="Times New Roman"/>
                          <a:cs typeface="Vrinda"/>
                        </a:rPr>
                        <a:t>120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856">
                <a:tc gridSpan="2">
                  <a:txBody>
                    <a:bodyPr/>
                    <a:lstStyle/>
                    <a:p>
                      <a:pPr marL="53975" algn="ctr">
                        <a:lnSpc>
                          <a:spcPct val="115000"/>
                        </a:lnSpc>
                        <a:spcBef>
                          <a:spcPts val="300"/>
                        </a:spcBef>
                        <a:spcAft>
                          <a:spcPts val="300"/>
                        </a:spcAft>
                      </a:pPr>
                      <a:r>
                        <a:rPr lang="en-IN" sz="1200" b="1">
                          <a:latin typeface="Bookman Old Style" panose="02050604050505020204" pitchFamily="18" charset="0"/>
                          <a:ea typeface="Times New Roman"/>
                          <a:cs typeface="Vrinda"/>
                        </a:rPr>
                        <a:t>TOTAL</a:t>
                      </a:r>
                      <a:endParaRPr lang="en-IN" sz="1200" b="1">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99060" algn="ctr">
                        <a:lnSpc>
                          <a:spcPct val="150000"/>
                        </a:lnSpc>
                        <a:spcBef>
                          <a:spcPts val="600"/>
                        </a:spcBef>
                        <a:spcAft>
                          <a:spcPts val="0"/>
                        </a:spcAft>
                      </a:pPr>
                      <a:r>
                        <a:rPr lang="en-IN" sz="1200" b="1">
                          <a:solidFill>
                            <a:srgbClr val="000000"/>
                          </a:solidFill>
                          <a:latin typeface="Bookman Old Style" panose="02050604050505020204" pitchFamily="18" charset="0"/>
                          <a:ea typeface="Times New Roman"/>
                          <a:cs typeface="Vrinda"/>
                        </a:rPr>
                        <a:t>1000</a:t>
                      </a:r>
                      <a:endParaRPr lang="en-IN" sz="1200" b="1">
                        <a:latin typeface="Bookman Old Style" panose="02050604050505020204" pitchFamily="18" charset="0"/>
                        <a:ea typeface="Calibri"/>
                        <a:cs typeface="Vrinda"/>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9060" algn="ctr">
                        <a:lnSpc>
                          <a:spcPct val="150000"/>
                        </a:lnSpc>
                        <a:spcBef>
                          <a:spcPts val="600"/>
                        </a:spcBef>
                        <a:spcAft>
                          <a:spcPts val="0"/>
                        </a:spcAft>
                      </a:pPr>
                      <a:r>
                        <a:rPr lang="en-IN" sz="1200" b="1" dirty="0">
                          <a:solidFill>
                            <a:srgbClr val="000000"/>
                          </a:solidFill>
                          <a:latin typeface="Bookman Old Style" panose="02050604050505020204" pitchFamily="18" charset="0"/>
                          <a:ea typeface="Times New Roman"/>
                          <a:cs typeface="Vrinda"/>
                        </a:rPr>
                        <a:t>1000</a:t>
                      </a:r>
                      <a:endParaRPr lang="en-IN" sz="1200" b="1" dirty="0">
                        <a:latin typeface="Bookman Old Style" panose="02050604050505020204" pitchFamily="18" charset="0"/>
                        <a:ea typeface="Calibri"/>
                        <a:cs typeface="Vrinda"/>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3519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4151" y="5094247"/>
            <a:ext cx="8612249" cy="161582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Data to be verified for each of the assessment years</a:t>
            </a:r>
          </a:p>
          <a:p>
            <a:pPr marL="685800" marR="501650" indent="-623888" algn="just">
              <a:lnSpc>
                <a:spcPct val="150000"/>
              </a:lnSpc>
            </a:pPr>
            <a:r>
              <a:rPr lang="en-US" sz="1600" i="1" dirty="0">
                <a:solidFill>
                  <a:prstClr val="black"/>
                </a:solidFill>
                <a:latin typeface="Times New Roman"/>
                <a:cs typeface="Times New Roman"/>
              </a:rPr>
              <a:t>Note:	If 100% students clear without any backlog then also total marks scored  will  be 40 as both 4.2.1 &amp; 4.2.2 will be applicable simultaneously.</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382"/>
            <a:ext cx="7912507" cy="5035809"/>
          </a:xfrm>
          <a:prstGeom prst="rect">
            <a:avLst/>
          </a:prstGeom>
        </p:spPr>
      </p:pic>
    </p:spTree>
    <p:extLst>
      <p:ext uri="{BB962C8B-B14F-4D97-AF65-F5344CB8AC3E}">
        <p14:creationId xmlns:p14="http://schemas.microsoft.com/office/powerpoint/2010/main" val="2819329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199"/>
            <a:ext cx="8763000" cy="5289631"/>
          </a:xfrm>
          <a:prstGeom prst="rect">
            <a:avLst/>
          </a:prstGeom>
        </p:spPr>
      </p:pic>
    </p:spTree>
    <p:extLst>
      <p:ext uri="{BB962C8B-B14F-4D97-AF65-F5344CB8AC3E}">
        <p14:creationId xmlns:p14="http://schemas.microsoft.com/office/powerpoint/2010/main" val="34205961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279401" y="5599837"/>
            <a:ext cx="75450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3" y="454207"/>
            <a:ext cx="8466667" cy="5184593"/>
          </a:xfrm>
          <a:prstGeom prst="rect">
            <a:avLst/>
          </a:prstGeom>
        </p:spPr>
      </p:pic>
    </p:spTree>
    <p:extLst>
      <p:ext uri="{BB962C8B-B14F-4D97-AF65-F5344CB8AC3E}">
        <p14:creationId xmlns:p14="http://schemas.microsoft.com/office/powerpoint/2010/main" val="312423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6" y="457200"/>
            <a:ext cx="8889663" cy="5810991"/>
          </a:xfrm>
          <a:prstGeom prst="rect">
            <a:avLst/>
          </a:prstGeom>
        </p:spPr>
      </p:pic>
    </p:spTree>
    <p:extLst>
      <p:ext uri="{BB962C8B-B14F-4D97-AF65-F5344CB8AC3E}">
        <p14:creationId xmlns:p14="http://schemas.microsoft.com/office/powerpoint/2010/main" val="2151414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13608"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25145"/>
            <a:ext cx="6616840" cy="5455045"/>
          </a:xfrm>
          <a:prstGeom prst="rect">
            <a:avLst/>
          </a:prstGeom>
        </p:spPr>
      </p:pic>
    </p:spTree>
    <p:extLst>
      <p:ext uri="{BB962C8B-B14F-4D97-AF65-F5344CB8AC3E}">
        <p14:creationId xmlns:p14="http://schemas.microsoft.com/office/powerpoint/2010/main" val="10400473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9067800" cy="1015663"/>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4.5. Placement, Higher Studies and Entrepreneurship</a:t>
            </a:r>
          </a:p>
          <a:p>
            <a:endParaRPr lang="fr-FR" dirty="0">
              <a:solidFill>
                <a:prstClr val="black"/>
              </a:solidFill>
              <a:latin typeface="Times New Roman" panose="02020603050405020304" pitchFamily="18" charset="0"/>
              <a:cs typeface="Times New Roman" panose="02020603050405020304" pitchFamily="18" charset="0"/>
            </a:endParaRPr>
          </a:p>
          <a:p>
            <a:r>
              <a:rPr lang="fr-FR" sz="2000" dirty="0" err="1">
                <a:solidFill>
                  <a:prstClr val="black"/>
                </a:solidFill>
                <a:latin typeface="Times New Roman" panose="02020603050405020304" pitchFamily="18" charset="0"/>
                <a:cs typeface="Times New Roman" panose="02020603050405020304" pitchFamily="18" charset="0"/>
              </a:rPr>
              <a:t>Assessment</a:t>
            </a:r>
            <a:r>
              <a:rPr lang="fr-FR" sz="2000" dirty="0">
                <a:solidFill>
                  <a:prstClr val="black"/>
                </a:solidFill>
                <a:latin typeface="Times New Roman" panose="02020603050405020304" pitchFamily="18" charset="0"/>
                <a:cs typeface="Times New Roman" panose="02020603050405020304" pitchFamily="18" charset="0"/>
              </a:rPr>
              <a:t> Points = 40 × </a:t>
            </a:r>
            <a:r>
              <a:rPr lang="fr-FR" sz="2000" dirty="0" err="1">
                <a:solidFill>
                  <a:prstClr val="black"/>
                </a:solidFill>
                <a:latin typeface="Times New Roman" panose="02020603050405020304" pitchFamily="18" charset="0"/>
                <a:cs typeface="Times New Roman" panose="02020603050405020304" pitchFamily="18" charset="0"/>
              </a:rPr>
              <a:t>average</a:t>
            </a:r>
            <a:r>
              <a:rPr lang="fr-FR" sz="2000" dirty="0">
                <a:solidFill>
                  <a:prstClr val="black"/>
                </a:solidFill>
                <a:latin typeface="Times New Roman" panose="02020603050405020304" pitchFamily="18" charset="0"/>
                <a:cs typeface="Times New Roman" panose="02020603050405020304" pitchFamily="18" charset="0"/>
              </a:rPr>
              <a:t> placement</a:t>
            </a:r>
            <a:endParaRPr lang="en-US" sz="2000"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457200" y="1828800"/>
          <a:ext cx="9144000" cy="35661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 Final Year Students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placed in companies or Government Sector (x)</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admitted to higher studies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with valid qualifying scores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(GATE or equivalent State or </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National </a:t>
                      </a:r>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Level</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Tests, GRE, GMAT etc.) (y)</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turned entrepreneur in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engineering / technology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(z)</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x + y + z =</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Placement Index : (x + y + z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P1</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P2</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P3</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r h="370840">
                <a:tc>
                  <a:txBody>
                    <a:bodyPr/>
                    <a:lstStyle/>
                    <a:p>
                      <a:pPr algn="just"/>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Average</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placement= (P1 + P2 + P3)/3</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4572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71341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0" y="653910"/>
            <a:ext cx="8991600" cy="248273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4.6. Professional Activities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4.6.1.	Professional societies/chapters and organizing engineering events</a:t>
            </a:r>
          </a:p>
          <a:p>
            <a:pPr lvl="1">
              <a:spcBef>
                <a:spcPts val="400"/>
              </a:spcBef>
              <a:spcAft>
                <a:spcPts val="400"/>
              </a:spcAft>
            </a:pPr>
            <a:r>
              <a:rPr lang="en-US" sz="2000" dirty="0">
                <a:solidFill>
                  <a:prstClr val="black"/>
                </a:solidFill>
                <a:latin typeface="Times New Roman" panose="02020603050405020304" pitchFamily="18" charset="0"/>
                <a:cs typeface="Times New Roman" panose="02020603050405020304" pitchFamily="18" charset="0"/>
              </a:rPr>
              <a:t>Relevant documentary evidences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Professional Society/Chapters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and Quality of Engineering events organized</a:t>
            </a:r>
          </a:p>
          <a:p>
            <a:pPr marL="742950" lvl="2">
              <a:spcBef>
                <a:spcPts val="400"/>
              </a:spcBef>
              <a:spcAft>
                <a:spcPts val="400"/>
              </a:spcAft>
            </a:pPr>
            <a:r>
              <a:rPr lang="en-US" sz="2000" dirty="0">
                <a:solidFill>
                  <a:prstClr val="black"/>
                </a:solidFill>
                <a:latin typeface="Times New Roman"/>
                <a:cs typeface="Times New Roman"/>
              </a:rPr>
              <a:t>(</a:t>
            </a:r>
            <a:r>
              <a:rPr lang="en-US" sz="2000" spc="-15"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 -</a:t>
            </a:r>
            <a:r>
              <a:rPr lang="en-US" sz="2000" spc="20" dirty="0">
                <a:solidFill>
                  <a:prstClr val="black"/>
                </a:solidFill>
                <a:latin typeface="Times New Roman"/>
                <a:cs typeface="Times New Roman"/>
              </a:rPr>
              <a:t> </a:t>
            </a:r>
            <a:r>
              <a:rPr lang="en-US" sz="2000" spc="-20" dirty="0">
                <a:solidFill>
                  <a:prstClr val="black"/>
                </a:solidFill>
                <a:latin typeface="Times New Roman"/>
                <a:cs typeface="Times New Roman"/>
              </a:rPr>
              <a:t>I</a:t>
            </a:r>
            <a:r>
              <a:rPr lang="en-US" sz="2000" dirty="0">
                <a:solidFill>
                  <a:prstClr val="black"/>
                </a:solidFill>
                <a:latin typeface="Times New Roman"/>
                <a:cs typeface="Times New Roman"/>
              </a:rPr>
              <a:t>nstitut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/Stat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spc="10" dirty="0">
                <a:solidFill>
                  <a:prstClr val="black"/>
                </a:solidFill>
                <a:latin typeface="Times New Roman"/>
                <a:cs typeface="Times New Roman"/>
              </a:rPr>
              <a:t>/</a:t>
            </a:r>
            <a:r>
              <a:rPr lang="en-US" sz="2000" spc="-30" dirty="0">
                <a:solidFill>
                  <a:prstClr val="black"/>
                </a:solidFill>
                <a:latin typeface="Times New Roman"/>
                <a:cs typeface="Times New Roman"/>
              </a:rPr>
              <a:t>I</a:t>
            </a:r>
            <a:r>
              <a:rPr lang="en-US" sz="2000" dirty="0">
                <a:solidFill>
                  <a:prstClr val="black"/>
                </a:solidFill>
                <a:latin typeface="Times New Roman"/>
                <a:cs typeface="Times New Roman"/>
              </a:rPr>
              <a:t>nt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dirty="0">
                <a:solidFill>
                  <a:prstClr val="black"/>
                </a:solidFill>
                <a:latin typeface="Times New Roman"/>
                <a:cs typeface="Times New Roman"/>
              </a:rPr>
              <a:t>)</a:t>
            </a:r>
          </a:p>
        </p:txBody>
      </p:sp>
      <p:sp>
        <p:nvSpPr>
          <p:cNvPr id="9" name="Rectangle 8"/>
          <p:cNvSpPr/>
          <p:nvPr/>
        </p:nvSpPr>
        <p:spPr>
          <a:xfrm>
            <a:off x="435425" y="4287480"/>
            <a:ext cx="9031186" cy="157992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4.6.2.	Publication of technical magazines, newsletters, etc.</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Department publications along with the names of the editors, publishers, etc.</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and relevance of the contents and print material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of students from the program</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2250" y="3200400"/>
            <a:ext cx="74942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a:t>
            </a:r>
            <a:r>
              <a:rPr lang="en-US" sz="1600" i="1" dirty="0">
                <a:solidFill>
                  <a:prstClr val="black"/>
                </a:solidFill>
                <a:latin typeface="Times New Roman"/>
                <a:cs typeface="Times New Roman"/>
              </a:rPr>
              <a:t>E</a:t>
            </a:r>
            <a:r>
              <a:rPr lang="en-US" sz="1600" i="1" spc="-10" dirty="0">
                <a:solidFill>
                  <a:prstClr val="black"/>
                </a:solidFill>
                <a:latin typeface="Times New Roman"/>
                <a:cs typeface="Times New Roman"/>
              </a:rPr>
              <a:t>x</a:t>
            </a:r>
            <a:r>
              <a:rPr lang="en-US" sz="1600" i="1" dirty="0">
                <a:solidFill>
                  <a:prstClr val="black"/>
                </a:solidFill>
                <a:latin typeface="Times New Roman"/>
                <a:cs typeface="Times New Roman"/>
              </a:rPr>
              <a:t>planatory.</a:t>
            </a:r>
          </a:p>
        </p:txBody>
      </p:sp>
    </p:spTree>
    <p:extLst>
      <p:ext uri="{BB962C8B-B14F-4D97-AF65-F5344CB8AC3E}">
        <p14:creationId xmlns:p14="http://schemas.microsoft.com/office/powerpoint/2010/main" val="14100010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2286000"/>
            <a:ext cx="8991600" cy="199028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4.6.3	Participation in inter-institute events by students of the program of study</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Awards in the events/conferences organized by other institutes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Within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Outside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Prized/Awards received</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75010" y="685800"/>
            <a:ext cx="9100789" cy="140038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 participation</a:t>
            </a:r>
            <a:r>
              <a:rPr lang="en-US" sz="1600" i="1" spc="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onfirm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d d</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ring</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7" name="Rectangle 6"/>
          <p:cNvSpPr/>
          <p:nvPr/>
        </p:nvSpPr>
        <p:spPr>
          <a:xfrm>
            <a:off x="457200" y="4267200"/>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A.B</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n</a:t>
            </a:r>
            <a:r>
              <a:rPr lang="en-US" sz="1600" i="1" dirty="0">
                <a:solidFill>
                  <a:prstClr val="black"/>
                </a:solidFill>
                <a:latin typeface="Times New Roman"/>
                <a:cs typeface="Times New Roman"/>
              </a:rPr>
              <a:t>ts  and do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194645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54182"/>
            <a:ext cx="9328150" cy="304800"/>
          </a:xfrm>
        </p:spPr>
        <p:txBody>
          <a:bodyPr>
            <a:noAutofit/>
          </a:bodyPr>
          <a:lstStyle/>
          <a:p>
            <a:pPr algn="l"/>
            <a:r>
              <a:rPr lang="en-US" sz="2000" b="1" dirty="0">
                <a:solidFill>
                  <a:srgbClr val="FF0000"/>
                </a:solidFill>
                <a:latin typeface="Cambria" panose="02040503050406030204" pitchFamily="18" charset="0"/>
              </a:rPr>
              <a:t>CRITERION 5: Faculty Information and Contributions</a:t>
            </a:r>
          </a:p>
        </p:txBody>
      </p:sp>
      <p:graphicFrame>
        <p:nvGraphicFramePr>
          <p:cNvPr id="4" name="object 4"/>
          <p:cNvGraphicFramePr>
            <a:graphicFrameLocks noGrp="1"/>
          </p:cNvGraphicFramePr>
          <p:nvPr>
            <p:extLst/>
          </p:nvPr>
        </p:nvGraphicFramePr>
        <p:xfrm>
          <a:off x="533401" y="1538190"/>
          <a:ext cx="8153399" cy="4253010"/>
        </p:xfrm>
        <a:graphic>
          <a:graphicData uri="http://schemas.openxmlformats.org/drawingml/2006/table">
            <a:tbl>
              <a:tblPr firstRow="1" bandRow="1">
                <a:tableStyleId>{2D5ABB26-0587-4C30-8999-92F81FD0307C}</a:tableStyleId>
              </a:tblPr>
              <a:tblGrid>
                <a:gridCol w="535841">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497240">
                  <a:extLst>
                    <a:ext uri="{9D8B030D-6E8A-4147-A177-3AD203B41FA5}">
                      <a16:colId xmlns:a16="http://schemas.microsoft.com/office/drawing/2014/main" val="20002"/>
                    </a:ext>
                  </a:extLst>
                </a:gridCol>
                <a:gridCol w="466211">
                  <a:extLst>
                    <a:ext uri="{9D8B030D-6E8A-4147-A177-3AD203B41FA5}">
                      <a16:colId xmlns:a16="http://schemas.microsoft.com/office/drawing/2014/main" val="20003"/>
                    </a:ext>
                  </a:extLst>
                </a:gridCol>
                <a:gridCol w="535841">
                  <a:extLst>
                    <a:ext uri="{9D8B030D-6E8A-4147-A177-3AD203B41FA5}">
                      <a16:colId xmlns:a16="http://schemas.microsoft.com/office/drawing/2014/main" val="20004"/>
                    </a:ext>
                  </a:extLst>
                </a:gridCol>
                <a:gridCol w="547949">
                  <a:extLst>
                    <a:ext uri="{9D8B030D-6E8A-4147-A177-3AD203B41FA5}">
                      <a16:colId xmlns:a16="http://schemas.microsoft.com/office/drawing/2014/main" val="20005"/>
                    </a:ext>
                  </a:extLst>
                </a:gridCol>
                <a:gridCol w="417017">
                  <a:extLst>
                    <a:ext uri="{9D8B030D-6E8A-4147-A177-3AD203B41FA5}">
                      <a16:colId xmlns:a16="http://schemas.microsoft.com/office/drawing/2014/main" val="20006"/>
                    </a:ext>
                  </a:extLst>
                </a:gridCol>
                <a:gridCol w="427613">
                  <a:extLst>
                    <a:ext uri="{9D8B030D-6E8A-4147-A177-3AD203B41FA5}">
                      <a16:colId xmlns:a16="http://schemas.microsoft.com/office/drawing/2014/main" val="20007"/>
                    </a:ext>
                  </a:extLst>
                </a:gridCol>
                <a:gridCol w="536596">
                  <a:extLst>
                    <a:ext uri="{9D8B030D-6E8A-4147-A177-3AD203B41FA5}">
                      <a16:colId xmlns:a16="http://schemas.microsoft.com/office/drawing/2014/main" val="20008"/>
                    </a:ext>
                  </a:extLst>
                </a:gridCol>
                <a:gridCol w="541895">
                  <a:extLst>
                    <a:ext uri="{9D8B030D-6E8A-4147-A177-3AD203B41FA5}">
                      <a16:colId xmlns:a16="http://schemas.microsoft.com/office/drawing/2014/main" val="20009"/>
                    </a:ext>
                  </a:extLst>
                </a:gridCol>
                <a:gridCol w="527516">
                  <a:extLst>
                    <a:ext uri="{9D8B030D-6E8A-4147-A177-3AD203B41FA5}">
                      <a16:colId xmlns:a16="http://schemas.microsoft.com/office/drawing/2014/main" val="20010"/>
                    </a:ext>
                  </a:extLst>
                </a:gridCol>
                <a:gridCol w="644068">
                  <a:extLst>
                    <a:ext uri="{9D8B030D-6E8A-4147-A177-3AD203B41FA5}">
                      <a16:colId xmlns:a16="http://schemas.microsoft.com/office/drawing/2014/main" val="20011"/>
                    </a:ext>
                  </a:extLst>
                </a:gridCol>
                <a:gridCol w="535839">
                  <a:extLst>
                    <a:ext uri="{9D8B030D-6E8A-4147-A177-3AD203B41FA5}">
                      <a16:colId xmlns:a16="http://schemas.microsoft.com/office/drawing/2014/main" val="20012"/>
                    </a:ext>
                  </a:extLst>
                </a:gridCol>
                <a:gridCol w="753053">
                  <a:extLst>
                    <a:ext uri="{9D8B030D-6E8A-4147-A177-3AD203B41FA5}">
                      <a16:colId xmlns:a16="http://schemas.microsoft.com/office/drawing/2014/main" val="20013"/>
                    </a:ext>
                  </a:extLst>
                </a:gridCol>
                <a:gridCol w="649366">
                  <a:extLst>
                    <a:ext uri="{9D8B030D-6E8A-4147-A177-3AD203B41FA5}">
                      <a16:colId xmlns:a16="http://schemas.microsoft.com/office/drawing/2014/main" val="20014"/>
                    </a:ext>
                  </a:extLst>
                </a:gridCol>
              </a:tblGrid>
              <a:tr h="557586">
                <a:tc rowSpan="3">
                  <a:txBody>
                    <a:bodyPr/>
                    <a:lstStyle/>
                    <a:p>
                      <a:pPr>
                        <a:lnSpc>
                          <a:spcPct val="100000"/>
                        </a:lnSpc>
                      </a:pPr>
                      <a:endParaRPr sz="1300" dirty="0">
                        <a:latin typeface="Times New Roman"/>
                        <a:cs typeface="Times New Roman"/>
                      </a:endParaRPr>
                    </a:p>
                    <a:p>
                      <a:pPr marL="237490">
                        <a:lnSpc>
                          <a:spcPct val="100000"/>
                        </a:lnSpc>
                      </a:pPr>
                      <a:r>
                        <a:rPr sz="1400" b="1" dirty="0">
                          <a:latin typeface="Verdana"/>
                          <a:cs typeface="Verdana"/>
                        </a:rPr>
                        <a:t>Name of </a:t>
                      </a:r>
                      <a:r>
                        <a:rPr sz="1400" b="1" spc="-5" dirty="0">
                          <a:latin typeface="Verdana"/>
                          <a:cs typeface="Verdana"/>
                        </a:rPr>
                        <a:t>the Faculty</a:t>
                      </a:r>
                      <a:r>
                        <a:rPr sz="1400" b="1" spc="-25" dirty="0">
                          <a:latin typeface="Verdana"/>
                          <a:cs typeface="Verdana"/>
                        </a:rPr>
                        <a:t> </a:t>
                      </a:r>
                      <a:r>
                        <a:rPr sz="1400" b="1" spc="-5" dirty="0">
                          <a:latin typeface="Verdana"/>
                          <a:cs typeface="Verdana"/>
                        </a:rPr>
                        <a:t>Member</a:t>
                      </a:r>
                      <a:endParaRPr sz="1400" b="1" dirty="0">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gridSpan="3">
                  <a:txBody>
                    <a:bodyPr/>
                    <a:lstStyle/>
                    <a:p>
                      <a:pPr>
                        <a:lnSpc>
                          <a:spcPct val="100000"/>
                        </a:lnSpc>
                        <a:spcBef>
                          <a:spcPts val="5"/>
                        </a:spcBef>
                      </a:pPr>
                      <a:endParaRPr sz="1400" b="1" dirty="0">
                        <a:latin typeface="Times New Roman"/>
                        <a:cs typeface="Times New Roman"/>
                      </a:endParaRPr>
                    </a:p>
                    <a:p>
                      <a:pPr marL="316865">
                        <a:lnSpc>
                          <a:spcPct val="100000"/>
                        </a:lnSpc>
                      </a:pPr>
                      <a:r>
                        <a:rPr sz="1100" b="1" spc="-5" dirty="0">
                          <a:latin typeface="Verdana"/>
                          <a:cs typeface="Verdana"/>
                        </a:rPr>
                        <a:t>Qualification</a:t>
                      </a:r>
                      <a:endParaRPr sz="1100" b="1" dirty="0">
                        <a:latin typeface="Verdana"/>
                        <a:cs typeface="Verdan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rowSpan="3">
                  <a:txBody>
                    <a:bodyPr/>
                    <a:lstStyle/>
                    <a:p>
                      <a:pPr marL="184150">
                        <a:lnSpc>
                          <a:spcPct val="100000"/>
                        </a:lnSpc>
                        <a:spcBef>
                          <a:spcPts val="575"/>
                        </a:spcBef>
                      </a:pPr>
                      <a:r>
                        <a:rPr sz="1100" b="1" spc="-5" dirty="0">
                          <a:latin typeface="Verdana"/>
                          <a:cs typeface="Verdana"/>
                        </a:rPr>
                        <a:t>Association with the</a:t>
                      </a:r>
                      <a:r>
                        <a:rPr sz="1100" b="1" spc="15" dirty="0">
                          <a:latin typeface="Verdana"/>
                          <a:cs typeface="Verdana"/>
                        </a:rPr>
                        <a:t> </a:t>
                      </a:r>
                      <a:r>
                        <a:rPr sz="1100" b="1" spc="-5" dirty="0">
                          <a:latin typeface="Verdana"/>
                          <a:cs typeface="Verdana"/>
                        </a:rPr>
                        <a:t>Institution</a:t>
                      </a:r>
                      <a:endParaRPr sz="1100" b="1">
                        <a:latin typeface="Verdana"/>
                        <a:cs typeface="Verdana"/>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1200" b="1" dirty="0">
                        <a:latin typeface="Times New Roman"/>
                        <a:cs typeface="Times New Roman"/>
                      </a:endParaRPr>
                    </a:p>
                    <a:p>
                      <a:pPr marL="1905" algn="ctr">
                        <a:lnSpc>
                          <a:spcPct val="100000"/>
                        </a:lnSpc>
                        <a:spcBef>
                          <a:spcPts val="5"/>
                        </a:spcBef>
                      </a:pPr>
                      <a:r>
                        <a:rPr sz="1100" b="1" dirty="0">
                          <a:latin typeface="Verdana"/>
                          <a:cs typeface="Verdana"/>
                        </a:rPr>
                        <a:t>Designation</a:t>
                      </a: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marL="205104" marR="197485" indent="27305">
                        <a:lnSpc>
                          <a:spcPct val="103699"/>
                        </a:lnSpc>
                        <a:spcBef>
                          <a:spcPts val="550"/>
                        </a:spcBef>
                      </a:pPr>
                      <a:r>
                        <a:rPr sz="1100" b="1" spc="-5" dirty="0">
                          <a:latin typeface="Verdana"/>
                          <a:cs typeface="Verdana"/>
                        </a:rPr>
                        <a:t>Date </a:t>
                      </a:r>
                      <a:r>
                        <a:rPr sz="1100" b="1" dirty="0">
                          <a:latin typeface="Verdana"/>
                          <a:cs typeface="Verdana"/>
                        </a:rPr>
                        <a:t>on </a:t>
                      </a:r>
                      <a:r>
                        <a:rPr sz="1100" b="1" spc="-5" dirty="0">
                          <a:latin typeface="Verdana"/>
                          <a:cs typeface="Verdana"/>
                        </a:rPr>
                        <a:t>which Designated as  Professor/ Associate</a:t>
                      </a:r>
                      <a:r>
                        <a:rPr sz="1100" b="1" spc="-15" dirty="0">
                          <a:latin typeface="Verdana"/>
                          <a:cs typeface="Verdana"/>
                        </a:rPr>
                        <a:t> </a:t>
                      </a:r>
                      <a:r>
                        <a:rPr sz="1100" b="1" spc="-5" dirty="0">
                          <a:latin typeface="Verdana"/>
                          <a:cs typeface="Verdana"/>
                        </a:rPr>
                        <a:t>Professor</a:t>
                      </a:r>
                      <a:endParaRPr sz="1100" b="1">
                        <a:latin typeface="Verdana"/>
                        <a:cs typeface="Verdana"/>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5"/>
                        </a:spcBef>
                      </a:pPr>
                      <a:endParaRPr sz="1400" b="1">
                        <a:latin typeface="Times New Roman"/>
                        <a:cs typeface="Times New Roman"/>
                      </a:endParaRPr>
                    </a:p>
                    <a:p>
                      <a:pPr marL="212725">
                        <a:lnSpc>
                          <a:spcPct val="100000"/>
                        </a:lnSpc>
                        <a:spcBef>
                          <a:spcPts val="5"/>
                        </a:spcBef>
                      </a:pPr>
                      <a:r>
                        <a:rPr sz="1100" b="1" spc="-5" dirty="0">
                          <a:latin typeface="Verdana"/>
                          <a:cs typeface="Verdana"/>
                        </a:rPr>
                        <a:t>Date </a:t>
                      </a:r>
                      <a:r>
                        <a:rPr sz="1100" b="1" dirty="0">
                          <a:latin typeface="Verdana"/>
                          <a:cs typeface="Verdana"/>
                        </a:rPr>
                        <a:t>of </a:t>
                      </a:r>
                      <a:r>
                        <a:rPr sz="1100" b="1" spc="-5" dirty="0">
                          <a:latin typeface="Verdana"/>
                          <a:cs typeface="Verdana"/>
                        </a:rPr>
                        <a:t>Joining the</a:t>
                      </a:r>
                      <a:r>
                        <a:rPr sz="1100" b="1" spc="5" dirty="0">
                          <a:latin typeface="Verdana"/>
                          <a:cs typeface="Verdana"/>
                        </a:rPr>
                        <a:t> </a:t>
                      </a:r>
                      <a:r>
                        <a:rPr sz="1100" b="1" spc="-5" dirty="0">
                          <a:latin typeface="Verdana"/>
                          <a:cs typeface="Verdana"/>
                        </a:rPr>
                        <a:t>Institution</a:t>
                      </a:r>
                      <a:endParaRPr sz="1100" b="1">
                        <a:latin typeface="Verdana"/>
                        <a:cs typeface="Verdana"/>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2000" b="1">
                        <a:latin typeface="Times New Roman"/>
                        <a:cs typeface="Times New Roman"/>
                      </a:endParaRPr>
                    </a:p>
                    <a:p>
                      <a:pPr algn="ctr">
                        <a:lnSpc>
                          <a:spcPct val="100000"/>
                        </a:lnSpc>
                      </a:pPr>
                      <a:r>
                        <a:rPr sz="1100" b="1" spc="-5" dirty="0">
                          <a:latin typeface="Verdana"/>
                          <a:cs typeface="Verdana"/>
                        </a:rPr>
                        <a:t>Department</a:t>
                      </a:r>
                      <a:endParaRPr sz="1100" b="1">
                        <a:latin typeface="Verdana"/>
                        <a:cs typeface="Verdana"/>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5"/>
                        </a:spcBef>
                      </a:pPr>
                      <a:endParaRPr sz="2400" b="1">
                        <a:latin typeface="Times New Roman"/>
                        <a:cs typeface="Times New Roman"/>
                      </a:endParaRPr>
                    </a:p>
                    <a:p>
                      <a:pPr marL="627380">
                        <a:lnSpc>
                          <a:spcPct val="100000"/>
                        </a:lnSpc>
                      </a:pPr>
                      <a:r>
                        <a:rPr sz="1100" b="1" spc="-5" dirty="0">
                          <a:latin typeface="Verdana"/>
                          <a:cs typeface="Verdana"/>
                        </a:rPr>
                        <a:t>Specialization</a:t>
                      </a:r>
                      <a:endParaRPr sz="1100" b="1">
                        <a:latin typeface="Verdana"/>
                        <a:cs typeface="Verdana"/>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229870">
                        <a:lnSpc>
                          <a:spcPct val="100000"/>
                        </a:lnSpc>
                        <a:spcBef>
                          <a:spcPts val="760"/>
                        </a:spcBef>
                      </a:pPr>
                      <a:r>
                        <a:rPr sz="1100" b="1" spc="-5" dirty="0">
                          <a:latin typeface="Verdana"/>
                          <a:cs typeface="Verdana"/>
                        </a:rPr>
                        <a:t>Academic</a:t>
                      </a:r>
                      <a:r>
                        <a:rPr sz="1100" b="1" spc="-15" dirty="0">
                          <a:latin typeface="Verdana"/>
                          <a:cs typeface="Verdana"/>
                        </a:rPr>
                        <a:t> </a:t>
                      </a:r>
                      <a:r>
                        <a:rPr sz="1100" b="1" dirty="0">
                          <a:latin typeface="Verdana"/>
                          <a:cs typeface="Verdana"/>
                        </a:rPr>
                        <a:t>Research</a:t>
                      </a:r>
                      <a:endParaRPr sz="1100" b="1">
                        <a:latin typeface="Verdana"/>
                        <a:cs typeface="Verdana"/>
                      </a:endParaRPr>
                    </a:p>
                  </a:txBody>
                  <a:tcPr marL="0" marR="0" marT="965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pPr>
                      <a:endParaRPr sz="1800" b="1">
                        <a:latin typeface="Times New Roman"/>
                        <a:cs typeface="Times New Roman"/>
                      </a:endParaRPr>
                    </a:p>
                    <a:p>
                      <a:pPr algn="ctr">
                        <a:lnSpc>
                          <a:spcPct val="100000"/>
                        </a:lnSpc>
                      </a:pPr>
                      <a:r>
                        <a:rPr sz="1100" b="1" spc="-5" dirty="0">
                          <a:latin typeface="Verdana"/>
                          <a:cs typeface="Verdana"/>
                        </a:rPr>
                        <a:t>Currently Associated</a:t>
                      </a:r>
                      <a:r>
                        <a:rPr sz="1100" b="1" spc="10" dirty="0">
                          <a:latin typeface="Verdana"/>
                          <a:cs typeface="Verdana"/>
                        </a:rPr>
                        <a:t> </a:t>
                      </a:r>
                      <a:r>
                        <a:rPr sz="1100" b="1" spc="-5" dirty="0">
                          <a:latin typeface="Verdana"/>
                          <a:cs typeface="Verdana"/>
                        </a:rPr>
                        <a:t>(Y/N)</a:t>
                      </a:r>
                      <a:endParaRPr sz="1100" b="1">
                        <a:latin typeface="Verdana"/>
                        <a:cs typeface="Verdana"/>
                      </a:endParaRPr>
                    </a:p>
                    <a:p>
                      <a:pPr marL="635" algn="ctr">
                        <a:lnSpc>
                          <a:spcPts val="950"/>
                        </a:lnSpc>
                        <a:spcBef>
                          <a:spcPts val="50"/>
                        </a:spcBef>
                      </a:pPr>
                      <a:r>
                        <a:rPr sz="1100" b="1" spc="-5" dirty="0">
                          <a:latin typeface="Verdana"/>
                          <a:cs typeface="Verdana"/>
                        </a:rPr>
                        <a:t>Date </a:t>
                      </a:r>
                      <a:r>
                        <a:rPr sz="1100" b="1" dirty="0">
                          <a:latin typeface="Verdana"/>
                          <a:cs typeface="Verdana"/>
                        </a:rPr>
                        <a:t>of</a:t>
                      </a:r>
                      <a:r>
                        <a:rPr sz="1100" b="1" spc="-15" dirty="0">
                          <a:latin typeface="Verdana"/>
                          <a:cs typeface="Verdana"/>
                        </a:rPr>
                        <a:t> </a:t>
                      </a:r>
                      <a:r>
                        <a:rPr sz="1100" b="1" dirty="0">
                          <a:latin typeface="Verdana"/>
                          <a:cs typeface="Verdana"/>
                        </a:rPr>
                        <a:t>Leaving</a:t>
                      </a:r>
                      <a:endParaRPr sz="1100" b="1">
                        <a:latin typeface="Verdana"/>
                        <a:cs typeface="Verdana"/>
                      </a:endParaRPr>
                    </a:p>
                    <a:p>
                      <a:pPr algn="ctr">
                        <a:lnSpc>
                          <a:spcPts val="1070"/>
                        </a:lnSpc>
                      </a:pPr>
                      <a:r>
                        <a:rPr sz="1200" b="1" spc="-35" dirty="0">
                          <a:latin typeface="Trebuchet MS"/>
                          <a:cs typeface="Trebuchet MS"/>
                        </a:rPr>
                        <a:t>(In</a:t>
                      </a:r>
                      <a:r>
                        <a:rPr sz="1200" b="1" spc="-80" dirty="0">
                          <a:latin typeface="Trebuchet MS"/>
                          <a:cs typeface="Trebuchet MS"/>
                        </a:rPr>
                        <a:t> </a:t>
                      </a:r>
                      <a:r>
                        <a:rPr sz="1200" b="1" spc="-45" dirty="0">
                          <a:latin typeface="Trebuchet MS"/>
                          <a:cs typeface="Trebuchet MS"/>
                        </a:rPr>
                        <a:t>case</a:t>
                      </a:r>
                      <a:r>
                        <a:rPr sz="1200" b="1" spc="-80" dirty="0">
                          <a:latin typeface="Trebuchet MS"/>
                          <a:cs typeface="Trebuchet MS"/>
                        </a:rPr>
                        <a:t> </a:t>
                      </a:r>
                      <a:r>
                        <a:rPr sz="1200" b="1" spc="-45" dirty="0">
                          <a:latin typeface="Trebuchet MS"/>
                          <a:cs typeface="Trebuchet MS"/>
                        </a:rPr>
                        <a:t>Currently</a:t>
                      </a:r>
                      <a:r>
                        <a:rPr sz="1200" b="1" spc="-75" dirty="0">
                          <a:latin typeface="Trebuchet MS"/>
                          <a:cs typeface="Trebuchet MS"/>
                        </a:rPr>
                        <a:t> </a:t>
                      </a:r>
                      <a:r>
                        <a:rPr sz="1200" b="1" spc="-35" dirty="0">
                          <a:latin typeface="Trebuchet MS"/>
                          <a:cs typeface="Trebuchet MS"/>
                        </a:rPr>
                        <a:t>Associated</a:t>
                      </a:r>
                      <a:r>
                        <a:rPr sz="1200" b="1" spc="-75" dirty="0">
                          <a:latin typeface="Trebuchet MS"/>
                          <a:cs typeface="Trebuchet MS"/>
                        </a:rPr>
                        <a:t> </a:t>
                      </a:r>
                      <a:r>
                        <a:rPr sz="1200" b="1" spc="-30" dirty="0">
                          <a:latin typeface="Trebuchet MS"/>
                          <a:cs typeface="Trebuchet MS"/>
                        </a:rPr>
                        <a:t>is</a:t>
                      </a:r>
                      <a:r>
                        <a:rPr sz="1200" b="1" spc="-75" dirty="0">
                          <a:latin typeface="Trebuchet MS"/>
                          <a:cs typeface="Trebuchet MS"/>
                        </a:rPr>
                        <a:t> </a:t>
                      </a:r>
                      <a:r>
                        <a:rPr sz="1200" b="1" spc="-55" dirty="0">
                          <a:latin typeface="Trebuchet MS"/>
                          <a:cs typeface="Trebuchet MS"/>
                        </a:rPr>
                        <a:t>(“No”)</a:t>
                      </a:r>
                      <a:endParaRPr sz="1200" b="1">
                        <a:latin typeface="Trebuchet MS"/>
                        <a:cs typeface="Trebuchet MS"/>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2000" b="1">
                        <a:latin typeface="Times New Roman"/>
                        <a:cs typeface="Times New Roman"/>
                      </a:endParaRPr>
                    </a:p>
                    <a:p>
                      <a:pPr marL="494665" marR="424815" indent="-60960">
                        <a:lnSpc>
                          <a:spcPct val="103699"/>
                        </a:lnSpc>
                      </a:pPr>
                      <a:r>
                        <a:rPr sz="1100" b="1" spc="-5" dirty="0">
                          <a:latin typeface="Verdana"/>
                          <a:cs typeface="Verdana"/>
                        </a:rPr>
                        <a:t>Nature </a:t>
                      </a:r>
                      <a:r>
                        <a:rPr sz="1100" b="1" dirty="0">
                          <a:latin typeface="Verdana"/>
                          <a:cs typeface="Verdana"/>
                        </a:rPr>
                        <a:t>of </a:t>
                      </a:r>
                      <a:r>
                        <a:rPr sz="1100" b="1" spc="-5" dirty="0">
                          <a:latin typeface="Verdana"/>
                          <a:cs typeface="Verdana"/>
                        </a:rPr>
                        <a:t>Association  (Regular/Contract)</a:t>
                      </a:r>
                      <a:endParaRPr sz="1100" b="1">
                        <a:latin typeface="Verdana"/>
                        <a:cs typeface="Verdana"/>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170">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20"/>
                        </a:spcBef>
                      </a:pPr>
                      <a:endParaRPr sz="2000" b="1" dirty="0">
                        <a:latin typeface="Times New Roman"/>
                        <a:cs typeface="Times New Roman"/>
                      </a:endParaRPr>
                    </a:p>
                    <a:p>
                      <a:pPr marL="103505">
                        <a:lnSpc>
                          <a:spcPct val="100000"/>
                        </a:lnSpc>
                      </a:pPr>
                      <a:r>
                        <a:rPr sz="1100" b="1" dirty="0">
                          <a:latin typeface="Verdana"/>
                          <a:cs typeface="Verdana"/>
                        </a:rPr>
                        <a:t>Research </a:t>
                      </a:r>
                      <a:r>
                        <a:rPr sz="1100" b="1" spc="-5" dirty="0">
                          <a:latin typeface="Verdana"/>
                          <a:cs typeface="Verdana"/>
                        </a:rPr>
                        <a:t>Paper</a:t>
                      </a:r>
                      <a:r>
                        <a:rPr sz="1100" b="1" spc="-25" dirty="0">
                          <a:latin typeface="Verdana"/>
                          <a:cs typeface="Verdana"/>
                        </a:rPr>
                        <a:t> </a:t>
                      </a:r>
                      <a:r>
                        <a:rPr sz="1100" b="1" spc="-5" dirty="0">
                          <a:latin typeface="Verdana"/>
                          <a:cs typeface="Verdana"/>
                        </a:rPr>
                        <a:t>Publications</a:t>
                      </a:r>
                      <a:endParaRPr sz="1100" b="1" dirty="0">
                        <a:latin typeface="Verdana"/>
                        <a:cs typeface="Verdana"/>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400" b="1">
                        <a:latin typeface="Times New Roman"/>
                        <a:cs typeface="Times New Roman"/>
                      </a:endParaRPr>
                    </a:p>
                    <a:p>
                      <a:pPr marL="426084">
                        <a:lnSpc>
                          <a:spcPct val="100000"/>
                        </a:lnSpc>
                        <a:spcBef>
                          <a:spcPts val="815"/>
                        </a:spcBef>
                      </a:pPr>
                      <a:r>
                        <a:rPr sz="1100" b="1" spc="-5" dirty="0">
                          <a:latin typeface="Verdana"/>
                          <a:cs typeface="Verdana"/>
                        </a:rPr>
                        <a:t>Ph.D. Guidance</a:t>
                      </a:r>
                      <a:endParaRPr sz="1100" b="1">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200" b="1">
                        <a:latin typeface="Times New Roman"/>
                        <a:cs typeface="Times New Roman"/>
                      </a:endParaRPr>
                    </a:p>
                    <a:p>
                      <a:pPr marL="77470" marR="70485" indent="141605">
                        <a:lnSpc>
                          <a:spcPct val="103800"/>
                        </a:lnSpc>
                      </a:pPr>
                      <a:r>
                        <a:rPr sz="1100" b="1" spc="-5" dirty="0">
                          <a:latin typeface="Verdana"/>
                          <a:cs typeface="Verdana"/>
                        </a:rPr>
                        <a:t>Faculty Receiving Ph.D.  during the Assessment Years</a:t>
                      </a:r>
                      <a:endParaRPr sz="1100" b="1">
                        <a:latin typeface="Verdana"/>
                        <a:cs typeface="Verdana"/>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13439">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9390">
                        <a:lnSpc>
                          <a:spcPct val="100000"/>
                        </a:lnSpc>
                        <a:spcBef>
                          <a:spcPts val="570"/>
                        </a:spcBef>
                      </a:pPr>
                      <a:r>
                        <a:rPr sz="1100" b="1" dirty="0">
                          <a:latin typeface="Verdana"/>
                          <a:cs typeface="Verdana"/>
                        </a:rPr>
                        <a:t>Degree </a:t>
                      </a:r>
                      <a:r>
                        <a:rPr sz="1100" b="1" spc="-5" dirty="0">
                          <a:latin typeface="Verdana"/>
                          <a:cs typeface="Verdana"/>
                        </a:rPr>
                        <a:t>(highest</a:t>
                      </a:r>
                      <a:r>
                        <a:rPr sz="1100" b="1" spc="-35" dirty="0">
                          <a:latin typeface="Verdana"/>
                          <a:cs typeface="Verdana"/>
                        </a:rPr>
                        <a:t> </a:t>
                      </a:r>
                      <a:r>
                        <a:rPr sz="1100" b="1" spc="-5" dirty="0">
                          <a:latin typeface="Verdana"/>
                          <a:cs typeface="Verdana"/>
                        </a:rPr>
                        <a:t>degree)</a:t>
                      </a:r>
                      <a:endParaRPr sz="1100" b="1" dirty="0">
                        <a:latin typeface="Verdana"/>
                        <a:cs typeface="Verdana"/>
                      </a:endParaRP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7365">
                        <a:lnSpc>
                          <a:spcPct val="100000"/>
                        </a:lnSpc>
                        <a:spcBef>
                          <a:spcPts val="570"/>
                        </a:spcBef>
                      </a:pPr>
                      <a:r>
                        <a:rPr sz="1100" b="1" dirty="0">
                          <a:latin typeface="Verdana"/>
                          <a:cs typeface="Verdana"/>
                        </a:rPr>
                        <a:t>University</a:t>
                      </a: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5295" marR="153035" indent="-295910">
                        <a:lnSpc>
                          <a:spcPct val="103699"/>
                        </a:lnSpc>
                        <a:spcBef>
                          <a:spcPts val="540"/>
                        </a:spcBef>
                      </a:pPr>
                      <a:r>
                        <a:rPr sz="1100" b="1" dirty="0">
                          <a:latin typeface="Verdana"/>
                          <a:cs typeface="Verdana"/>
                        </a:rPr>
                        <a:t>Year of </a:t>
                      </a:r>
                      <a:r>
                        <a:rPr sz="1100" b="1" spc="-5" dirty="0">
                          <a:latin typeface="Verdana"/>
                          <a:cs typeface="Verdana"/>
                        </a:rPr>
                        <a:t>attaining</a:t>
                      </a:r>
                      <a:r>
                        <a:rPr sz="1100" b="1" spc="-45" dirty="0">
                          <a:latin typeface="Verdana"/>
                          <a:cs typeface="Verdana"/>
                        </a:rPr>
                        <a:t> </a:t>
                      </a:r>
                      <a:r>
                        <a:rPr sz="1100" b="1" spc="-5" dirty="0">
                          <a:latin typeface="Verdana"/>
                          <a:cs typeface="Verdana"/>
                        </a:rPr>
                        <a:t>higher  qualification</a:t>
                      </a:r>
                      <a:endParaRPr sz="1100" b="1" dirty="0">
                        <a:latin typeface="Verdana"/>
                        <a:cs typeface="Verdana"/>
                      </a:endParaRPr>
                    </a:p>
                  </a:txBody>
                  <a:tcPr marL="0" marR="0" marT="685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59605">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40003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8991600" cy="7078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5.1. Student-Faculty Ratio (SFR)</a:t>
            </a:r>
          </a:p>
          <a:p>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2" name="Rectangle 1"/>
          <p:cNvSpPr/>
          <p:nvPr/>
        </p:nvSpPr>
        <p:spPr>
          <a:xfrm>
            <a:off x="228600" y="914400"/>
            <a:ext cx="9220200" cy="5355312"/>
          </a:xfrm>
          <a:prstGeom prst="rect">
            <a:avLst/>
          </a:prstGeom>
        </p:spPr>
        <p:txBody>
          <a:bodyPr wrap="square">
            <a:spAutoFit/>
          </a:bodyPr>
          <a:lstStyle/>
          <a:p>
            <a:r>
              <a:rPr lang="en-IN" dirty="0">
                <a:solidFill>
                  <a:prstClr val="black"/>
                </a:solidFill>
              </a:rPr>
              <a:t>(To be calculated at </a:t>
            </a:r>
            <a:r>
              <a:rPr lang="en-IN" b="1" dirty="0">
                <a:solidFill>
                  <a:prstClr val="black"/>
                </a:solidFill>
              </a:rPr>
              <a:t>Department</a:t>
            </a:r>
            <a:r>
              <a:rPr lang="en-IN" dirty="0">
                <a:solidFill>
                  <a:prstClr val="black"/>
                </a:solidFill>
              </a:rPr>
              <a:t> Level)  </a:t>
            </a:r>
          </a:p>
          <a:p>
            <a:pPr algn="just">
              <a:lnSpc>
                <a:spcPct val="150000"/>
              </a:lnSpc>
            </a:pPr>
            <a:r>
              <a:rPr lang="en-IN" dirty="0">
                <a:solidFill>
                  <a:prstClr val="black"/>
                </a:solidFill>
              </a:rPr>
              <a:t>No. of UG Programs in the Department (n): __________ </a:t>
            </a:r>
          </a:p>
          <a:p>
            <a:pPr algn="just">
              <a:lnSpc>
                <a:spcPct val="150000"/>
              </a:lnSpc>
            </a:pPr>
            <a:r>
              <a:rPr lang="en-IN" dirty="0">
                <a:solidFill>
                  <a:prstClr val="black"/>
                </a:solidFill>
              </a:rPr>
              <a:t>No. of PG Programs in the Department (m): __________ </a:t>
            </a:r>
          </a:p>
          <a:p>
            <a:pPr algn="just">
              <a:lnSpc>
                <a:spcPct val="150000"/>
              </a:lnSpc>
            </a:pPr>
            <a:r>
              <a:rPr lang="en-IN" b="1" dirty="0">
                <a:solidFill>
                  <a:srgbClr val="FF0000"/>
                </a:solidFill>
              </a:rPr>
              <a:t>No. of Students in UG 2nd Year= u1 </a:t>
            </a:r>
          </a:p>
          <a:p>
            <a:pPr algn="just">
              <a:lnSpc>
                <a:spcPct val="150000"/>
              </a:lnSpc>
            </a:pPr>
            <a:r>
              <a:rPr lang="en-IN" b="1" dirty="0">
                <a:solidFill>
                  <a:srgbClr val="FF0000"/>
                </a:solidFill>
              </a:rPr>
              <a:t>No. of Students in UG 3rd Year= u2  </a:t>
            </a:r>
          </a:p>
          <a:p>
            <a:pPr algn="just">
              <a:lnSpc>
                <a:spcPct val="150000"/>
              </a:lnSpc>
            </a:pPr>
            <a:r>
              <a:rPr lang="en-IN" b="1" dirty="0">
                <a:solidFill>
                  <a:srgbClr val="FF0000"/>
                </a:solidFill>
              </a:rPr>
              <a:t>No. of Students in UG 4th Year= u3  </a:t>
            </a:r>
          </a:p>
          <a:p>
            <a:pPr algn="just">
              <a:lnSpc>
                <a:spcPct val="150000"/>
              </a:lnSpc>
            </a:pPr>
            <a:r>
              <a:rPr lang="en-IN" b="1" dirty="0">
                <a:solidFill>
                  <a:srgbClr val="0000CC"/>
                </a:solidFill>
              </a:rPr>
              <a:t>No. of Students in PG 1st Year= p1  </a:t>
            </a:r>
          </a:p>
          <a:p>
            <a:pPr algn="just">
              <a:lnSpc>
                <a:spcPct val="150000"/>
              </a:lnSpc>
            </a:pPr>
            <a:r>
              <a:rPr lang="en-IN" b="1" dirty="0">
                <a:solidFill>
                  <a:srgbClr val="0000CC"/>
                </a:solidFill>
              </a:rPr>
              <a:t>No. of Students in PG 2nd Year= p2  </a:t>
            </a:r>
          </a:p>
          <a:p>
            <a:pPr algn="just">
              <a:lnSpc>
                <a:spcPct val="150000"/>
              </a:lnSpc>
            </a:pPr>
            <a:r>
              <a:rPr lang="en-IN" b="1" dirty="0">
                <a:solidFill>
                  <a:prstClr val="black"/>
                </a:solidFill>
              </a:rPr>
              <a:t>N</a:t>
            </a:r>
            <a:r>
              <a:rPr lang="en-IN" dirty="0">
                <a:solidFill>
                  <a:prstClr val="black"/>
                </a:solidFill>
              </a:rPr>
              <a:t>o. of Students = Sanctioned Intake + Actual admitted lateral entry students  (The above data to be provided considering all the UG and PG programs of the department)  </a:t>
            </a:r>
          </a:p>
          <a:p>
            <a:pPr algn="just">
              <a:lnSpc>
                <a:spcPct val="150000"/>
              </a:lnSpc>
            </a:pPr>
            <a:r>
              <a:rPr lang="en-IN" dirty="0">
                <a:solidFill>
                  <a:prstClr val="black"/>
                </a:solidFill>
              </a:rPr>
              <a:t>S=Number of Students in the Department = UG1 + UG2 +… +</a:t>
            </a:r>
            <a:r>
              <a:rPr lang="en-IN" dirty="0" err="1">
                <a:solidFill>
                  <a:prstClr val="black"/>
                </a:solidFill>
              </a:rPr>
              <a:t>UGn</a:t>
            </a:r>
            <a:r>
              <a:rPr lang="en-IN" dirty="0">
                <a:solidFill>
                  <a:prstClr val="black"/>
                </a:solidFill>
              </a:rPr>
              <a:t> + PG1 + …</a:t>
            </a:r>
            <a:r>
              <a:rPr lang="en-IN" dirty="0" err="1">
                <a:solidFill>
                  <a:prstClr val="black"/>
                </a:solidFill>
              </a:rPr>
              <a:t>PGn</a:t>
            </a:r>
            <a:r>
              <a:rPr lang="en-IN" dirty="0">
                <a:solidFill>
                  <a:prstClr val="black"/>
                </a:solidFill>
              </a:rPr>
              <a:t>  </a:t>
            </a:r>
          </a:p>
          <a:p>
            <a:pPr algn="just">
              <a:lnSpc>
                <a:spcPct val="150000"/>
              </a:lnSpc>
            </a:pPr>
            <a:r>
              <a:rPr lang="en-IN" b="1" dirty="0">
                <a:solidFill>
                  <a:srgbClr val="000099"/>
                </a:solidFill>
              </a:rPr>
              <a:t>F = </a:t>
            </a:r>
            <a:r>
              <a:rPr lang="en-IN" sz="1600" b="1" dirty="0">
                <a:solidFill>
                  <a:srgbClr val="660066"/>
                </a:solidFill>
              </a:rPr>
              <a:t>Total Number of Faculty Members in the Department (excluding first year faculty)  </a:t>
            </a:r>
            <a:r>
              <a:rPr lang="en-IN" b="1" dirty="0">
                <a:solidFill>
                  <a:srgbClr val="C00000"/>
                </a:solidFill>
              </a:rPr>
              <a:t>Student Teacher Ratio (STR) = S / F </a:t>
            </a:r>
          </a:p>
        </p:txBody>
      </p:sp>
    </p:spTree>
    <p:extLst>
      <p:ext uri="{BB962C8B-B14F-4D97-AF65-F5344CB8AC3E}">
        <p14:creationId xmlns:p14="http://schemas.microsoft.com/office/powerpoint/2010/main" val="664637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Solst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2087</TotalTime>
  <Words>11316</Words>
  <Application>Microsoft Office PowerPoint</Application>
  <PresentationFormat>A4 Paper (210x297 mm)</PresentationFormat>
  <Paragraphs>1842</Paragraphs>
  <Slides>139</Slides>
  <Notes>63</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139</vt:i4>
      </vt:variant>
    </vt:vector>
  </HeadingPairs>
  <TitlesOfParts>
    <vt:vector size="168" baseType="lpstr">
      <vt:lpstr>Arial</vt:lpstr>
      <vt:lpstr>Arial Black</vt:lpstr>
      <vt:lpstr>Bookman Old Style</vt:lpstr>
      <vt:lpstr>Calibri</vt:lpstr>
      <vt:lpstr>Calibri Light</vt:lpstr>
      <vt:lpstr>Cambria</vt:lpstr>
      <vt:lpstr>Georgia</vt:lpstr>
      <vt:lpstr>Gill Sans MT</vt:lpstr>
      <vt:lpstr>Symbol</vt:lpstr>
      <vt:lpstr>Times New Roman</vt:lpstr>
      <vt:lpstr>Trebuchet MS</vt:lpstr>
      <vt:lpstr>Tunga</vt:lpstr>
      <vt:lpstr>Tw Cen MT Condensed Extra Bold</vt:lpstr>
      <vt:lpstr>Verdana</vt:lpstr>
      <vt:lpstr>Vrinda</vt:lpstr>
      <vt:lpstr>Wingdings</vt:lpstr>
      <vt:lpstr>Wingdings 2</vt:lpstr>
      <vt:lpstr>Civic</vt:lpstr>
      <vt:lpstr>Solstice</vt:lpstr>
      <vt:lpstr>1_Solstice</vt:lpstr>
      <vt:lpstr>2_Solstice</vt:lpstr>
      <vt:lpstr>4_Solstice</vt:lpstr>
      <vt:lpstr>5_Solstice</vt:lpstr>
      <vt:lpstr>6_Solstice</vt:lpstr>
      <vt:lpstr>9_Solstice</vt:lpstr>
      <vt:lpstr>10_Solstice</vt:lpstr>
      <vt:lpstr>12_Solstice</vt:lpstr>
      <vt:lpstr>3_Office Theme</vt:lpstr>
      <vt:lpstr>1_Civic</vt:lpstr>
      <vt:lpstr>Preparation of Self Assessment Report (SAR)</vt:lpstr>
      <vt:lpstr>SAR  Context</vt:lpstr>
      <vt:lpstr>SAR Contents</vt:lpstr>
      <vt:lpstr>Contd.</vt:lpstr>
      <vt:lpstr>Marks Comparison of SAR of UG Engineering  Tier-I &amp; Tier II</vt:lpstr>
      <vt:lpstr>PowerPoint Presentation</vt:lpstr>
      <vt:lpstr>PowerPoint Presentation</vt:lpstr>
      <vt:lpstr>PowerPoint Presentation</vt:lpstr>
      <vt:lpstr>Marks Comparison of SAR of UG Engineering  Tier-I &amp; Tier II</vt:lpstr>
      <vt:lpstr>CRITERION-1:  Vision, Mission and Program Educational Objectives (PEOs)</vt:lpstr>
      <vt:lpstr>Vision and Mission Statements</vt:lpstr>
      <vt:lpstr>PowerPoint Presentation</vt:lpstr>
      <vt:lpstr>Program Educational Objective-PEO</vt:lpstr>
      <vt:lpstr>PowerPoint Presentation</vt:lpstr>
      <vt:lpstr>PEOs (Samples)</vt:lpstr>
      <vt:lpstr>PowerPoint Presentation</vt:lpstr>
      <vt:lpstr>PowerPoint Presentation</vt:lpstr>
      <vt:lpstr>PowerPoint Presentation</vt:lpstr>
      <vt:lpstr>Processes for PEOs</vt:lpstr>
      <vt:lpstr>PowerPoint Presentation</vt:lpstr>
      <vt:lpstr>PowerPoint Presentation</vt:lpstr>
      <vt:lpstr>PowerPoint Presentation</vt:lpstr>
      <vt:lpstr>CRITERION-2:  Program Curriculum and Teaching – Learning Processes (TLP)</vt:lpstr>
      <vt:lpstr>PowerPoint Presentation</vt:lpstr>
      <vt:lpstr>Curriculum- Tier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 Course Outcomes and Program Outcomes</vt:lpstr>
      <vt:lpstr>PowerPoint Presentation</vt:lpstr>
      <vt:lpstr>Program Outcomes</vt:lpstr>
      <vt:lpstr>Program Outcomes (POs)</vt:lpstr>
      <vt:lpstr>Conti…</vt:lpstr>
      <vt:lpstr>Conti…</vt:lpstr>
      <vt:lpstr>PROGRAM SPECIFIC OUTCOMES (PSO)</vt:lpstr>
      <vt:lpstr>Do’s and Don'ts</vt:lpstr>
      <vt:lpstr>Examples – Not Exactly PSOs</vt:lpstr>
      <vt:lpstr>PO 1-5 </vt:lpstr>
      <vt:lpstr>Complex Engineering Problem-CEP </vt:lpstr>
      <vt:lpstr>Structure of Course Outcomes: </vt:lpstr>
      <vt:lpstr>Course Title: Strength of Materials </vt:lpstr>
      <vt:lpstr>CO-PO Relationship</vt:lpstr>
      <vt:lpstr>PO1: Engineering Knowledge: Apply the knowledge of mathematics, science, engineering fundamentals, and an engineering specialization to the solution of complex engineering problems </vt:lpstr>
      <vt:lpstr>PO3: Design/Development of Solutions: Design solutions for complex  engineering problems and design system components or processes that meet  the specified needs with appropriate consideration for the public health and  safety, and the cultural, societal, and environmental considerations. </vt:lpstr>
      <vt:lpstr>PowerPoint Presentation</vt:lpstr>
      <vt:lpstr>PowerPoint Presentation</vt:lpstr>
      <vt:lpstr>PowerPoint Presentation</vt:lpstr>
      <vt:lpstr>Problem-Based Learning</vt:lpstr>
      <vt:lpstr>Where does PBL fit?</vt:lpstr>
      <vt:lpstr>Advantages of Problem Based Learning</vt:lpstr>
      <vt:lpstr>Example…. PBL.</vt:lpstr>
      <vt:lpstr>Expected Out Comes</vt:lpstr>
      <vt:lpstr>PBL - Example</vt:lpstr>
      <vt:lpstr>Assessment strategy</vt:lpstr>
      <vt:lpstr>CO-PO Attainment (Programme Level)</vt:lpstr>
      <vt:lpstr>CO-PO Relationship</vt:lpstr>
      <vt:lpstr>PowerPoint Presentation</vt:lpstr>
      <vt:lpstr>PowerPoint Presentation</vt:lpstr>
      <vt:lpstr>PowerPoint Presentation</vt:lpstr>
      <vt:lpstr>CO – Attainment</vt:lpstr>
      <vt:lpstr>Example of CO-attainment for a course</vt:lpstr>
      <vt:lpstr>Example of CO-attainment for a course</vt:lpstr>
      <vt:lpstr>Example of CO-attainment for a course</vt:lpstr>
      <vt:lpstr>Example of CO-attainment for a course</vt:lpstr>
      <vt:lpstr>Example of CO-attainment for a course</vt:lpstr>
      <vt:lpstr>CO Attainment</vt:lpstr>
      <vt:lpstr>PowerPoint Presentation</vt:lpstr>
      <vt:lpstr>PowerPoint Presentation</vt:lpstr>
      <vt:lpstr>PO Attainment – Example..</vt:lpstr>
      <vt:lpstr>Attainment of Pos:</vt:lpstr>
      <vt:lpstr>Contd…</vt:lpstr>
      <vt:lpstr>PowerPoint Presentation</vt:lpstr>
      <vt:lpstr>PO-Attainment:   What next ?</vt:lpstr>
      <vt:lpstr>PO Attainment </vt:lpstr>
      <vt:lpstr>CRITERION 4: Students’ Performance</vt:lpstr>
      <vt:lpstr>Data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5: Faculty Information and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6: Facilities and Technical Support</vt:lpstr>
      <vt:lpstr>PowerPoint Presentation</vt:lpstr>
      <vt:lpstr>PowerPoint Presentation</vt:lpstr>
      <vt:lpstr>CRITERION 7: Continuous Improvement</vt:lpstr>
      <vt:lpstr>PowerPoint Presentation</vt:lpstr>
      <vt:lpstr>PowerPoint Presentation</vt:lpstr>
      <vt:lpstr>PowerPoint Presentation</vt:lpstr>
      <vt:lpstr>CRITERION 8: First Year Academics</vt:lpstr>
      <vt:lpstr>CRITERION 8: First Year Academics</vt:lpstr>
      <vt:lpstr>PowerPoint Presentation</vt:lpstr>
      <vt:lpstr>PowerPoint Presentation</vt:lpstr>
      <vt:lpstr>PowerPoint Presentation</vt:lpstr>
      <vt:lpstr>PowerPoint Presentation</vt:lpstr>
      <vt:lpstr>CRITERION 9: Student Support Systems</vt:lpstr>
      <vt:lpstr>CRITERION 9: Student Support Systems</vt:lpstr>
      <vt:lpstr>PowerPoint Presentation</vt:lpstr>
      <vt:lpstr>PowerPoint Presentation</vt:lpstr>
      <vt:lpstr>PowerPoint Presentation</vt:lpstr>
      <vt:lpstr>CRITERION 10: Governance, Institutional Support and Financial Resources</vt:lpstr>
      <vt:lpstr>CRITERION 10: Governance, Institutional Support and Financial Resources</vt:lpstr>
      <vt:lpstr>PowerPoint Presentation</vt:lpstr>
      <vt:lpstr>PowerPoint Presentation</vt:lpstr>
      <vt:lpstr>PowerPoint Presentation</vt:lpstr>
      <vt:lpstr>PowerPoint Presentation</vt:lpstr>
      <vt:lpstr>PowerPoint Presentation</vt:lpstr>
      <vt:lpstr>PowerPoint Presentation</vt:lpstr>
      <vt:lpstr>SAR  Context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Orientation Workshop</dc:title>
  <dc:creator>Admin</dc:creator>
  <cp:lastModifiedBy>Atma Ram</cp:lastModifiedBy>
  <cp:revision>468</cp:revision>
  <dcterms:created xsi:type="dcterms:W3CDTF">2017-02-13T09:50:08Z</dcterms:created>
  <dcterms:modified xsi:type="dcterms:W3CDTF">2023-09-26T04:37:33Z</dcterms:modified>
</cp:coreProperties>
</file>